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308" r:id="rId2"/>
    <p:sldId id="356" r:id="rId3"/>
    <p:sldId id="268" r:id="rId4"/>
    <p:sldId id="396" r:id="rId5"/>
    <p:sldId id="432" r:id="rId6"/>
    <p:sldId id="406" r:id="rId7"/>
    <p:sldId id="407" r:id="rId8"/>
    <p:sldId id="397" r:id="rId9"/>
    <p:sldId id="431" r:id="rId10"/>
    <p:sldId id="401" r:id="rId11"/>
    <p:sldId id="442" r:id="rId12"/>
    <p:sldId id="443" r:id="rId13"/>
    <p:sldId id="389" r:id="rId14"/>
    <p:sldId id="402" r:id="rId15"/>
    <p:sldId id="403" r:id="rId16"/>
    <p:sldId id="433" r:id="rId17"/>
    <p:sldId id="399" r:id="rId18"/>
    <p:sldId id="400" r:id="rId19"/>
    <p:sldId id="412" r:id="rId20"/>
    <p:sldId id="411" r:id="rId21"/>
    <p:sldId id="408" r:id="rId22"/>
    <p:sldId id="409" r:id="rId23"/>
    <p:sldId id="413" r:id="rId24"/>
    <p:sldId id="444" r:id="rId25"/>
    <p:sldId id="445" r:id="rId26"/>
    <p:sldId id="410" r:id="rId27"/>
    <p:sldId id="414" r:id="rId28"/>
    <p:sldId id="415" r:id="rId29"/>
    <p:sldId id="416" r:id="rId30"/>
    <p:sldId id="417" r:id="rId31"/>
    <p:sldId id="418" r:id="rId32"/>
    <p:sldId id="451" r:id="rId33"/>
    <p:sldId id="450" r:id="rId34"/>
    <p:sldId id="446" r:id="rId35"/>
    <p:sldId id="447" r:id="rId36"/>
    <p:sldId id="448" r:id="rId37"/>
    <p:sldId id="449" r:id="rId38"/>
    <p:sldId id="419" r:id="rId39"/>
    <p:sldId id="420" r:id="rId40"/>
    <p:sldId id="422" r:id="rId41"/>
    <p:sldId id="421" r:id="rId42"/>
    <p:sldId id="423" r:id="rId43"/>
    <p:sldId id="424" r:id="rId44"/>
    <p:sldId id="425" r:id="rId45"/>
    <p:sldId id="427" r:id="rId46"/>
    <p:sldId id="426" r:id="rId47"/>
    <p:sldId id="428" r:id="rId48"/>
    <p:sldId id="453" r:id="rId49"/>
    <p:sldId id="454" r:id="rId50"/>
    <p:sldId id="429" r:id="rId51"/>
    <p:sldId id="434" r:id="rId52"/>
    <p:sldId id="435" r:id="rId53"/>
    <p:sldId id="436" r:id="rId54"/>
    <p:sldId id="437" r:id="rId55"/>
    <p:sldId id="438" r:id="rId56"/>
    <p:sldId id="439" r:id="rId57"/>
    <p:sldId id="440" r:id="rId58"/>
    <p:sldId id="441" r:id="rId59"/>
    <p:sldId id="430" r:id="rId60"/>
  </p:sldIdLst>
  <p:sldSz cx="9144000" cy="6858000" type="screen4x3"/>
  <p:notesSz cx="6797675" cy="9929813"/>
  <p:custDataLst>
    <p:tags r:id="rId6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A6A6A6"/>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3" autoAdjust="0"/>
    <p:restoredTop sz="80556" autoAdjust="0"/>
  </p:normalViewPr>
  <p:slideViewPr>
    <p:cSldViewPr snapToGrid="0">
      <p:cViewPr varScale="1">
        <p:scale>
          <a:sx n="113" d="100"/>
          <a:sy n="113" d="100"/>
        </p:scale>
        <p:origin x="56" y="404"/>
      </p:cViewPr>
      <p:guideLst/>
    </p:cSldViewPr>
  </p:slideViewPr>
  <p:outlineViewPr>
    <p:cViewPr>
      <p:scale>
        <a:sx n="33" d="100"/>
        <a:sy n="33" d="100"/>
      </p:scale>
      <p:origin x="0" y="-21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215"/>
          </a:xfrm>
          <a:prstGeom prst="rect">
            <a:avLst/>
          </a:prstGeom>
        </p:spPr>
        <p:txBody>
          <a:bodyPr vert="horz" lIns="91440" tIns="45720" rIns="91440" bIns="45720" rtlCol="0"/>
          <a:lstStyle>
            <a:lvl1pPr algn="r">
              <a:defRPr sz="1200"/>
            </a:lvl1pPr>
          </a:lstStyle>
          <a:p>
            <a:fld id="{1069F05F-BA99-464B-84BC-EE47876CF1AB}" type="datetimeFigureOut">
              <a:rPr lang="zh-CN" altLang="en-US" smtClean="0"/>
              <a:t>2025/5/21</a:t>
            </a:fld>
            <a:endParaRPr lang="zh-CN" altLang="en-US"/>
          </a:p>
        </p:txBody>
      </p:sp>
      <p:sp>
        <p:nvSpPr>
          <p:cNvPr id="4" name="页脚占位符 3"/>
          <p:cNvSpPr>
            <a:spLocks noGrp="1"/>
          </p:cNvSpPr>
          <p:nvPr>
            <p:ph type="ftr" sz="quarter" idx="2"/>
          </p:nvPr>
        </p:nvSpPr>
        <p:spPr>
          <a:xfrm>
            <a:off x="0" y="9431600"/>
            <a:ext cx="2945659" cy="49821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1600"/>
            <a:ext cx="2945659" cy="498214"/>
          </a:xfrm>
          <a:prstGeom prst="rect">
            <a:avLst/>
          </a:prstGeom>
        </p:spPr>
        <p:txBody>
          <a:bodyPr vert="horz" lIns="91440" tIns="45720" rIns="91440" bIns="45720" rtlCol="0" anchor="b"/>
          <a:lstStyle>
            <a:lvl1pPr algn="r">
              <a:defRPr sz="1200"/>
            </a:lvl1pPr>
          </a:lstStyle>
          <a:p>
            <a:fld id="{A828F138-0C07-463C-B78B-D719DC40AE32}" type="slidenum">
              <a:rPr lang="zh-CN" altLang="en-US" smtClean="0"/>
              <a:t>‹#›</a:t>
            </a:fld>
            <a:endParaRPr lang="zh-CN" altLang="en-US"/>
          </a:p>
        </p:txBody>
      </p:sp>
    </p:spTree>
    <p:extLst>
      <p:ext uri="{BB962C8B-B14F-4D97-AF65-F5344CB8AC3E}">
        <p14:creationId xmlns:p14="http://schemas.microsoft.com/office/powerpoint/2010/main" val="2128244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C4050E63-5F5B-4DCE-99AD-DF256DAD281B}" type="datetimeFigureOut">
              <a:rPr lang="zh-CN" altLang="en-US" smtClean="0"/>
              <a:t>2025/5/21</a:t>
            </a:fld>
            <a:endParaRPr lang="zh-CN" altLang="en-US"/>
          </a:p>
        </p:txBody>
      </p:sp>
      <p:sp>
        <p:nvSpPr>
          <p:cNvPr id="4" name="幻灯片图像占位符 3"/>
          <p:cNvSpPr>
            <a:spLocks noGrp="1" noRot="1" noChangeAspect="1"/>
          </p:cNvSpPr>
          <p:nvPr>
            <p:ph type="sldImg" idx="2"/>
          </p:nvPr>
        </p:nvSpPr>
        <p:spPr>
          <a:xfrm>
            <a:off x="1165225" y="1241425"/>
            <a:ext cx="4467225" cy="33512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CCA23522-C775-4476-A110-0DF264BE082A}" type="slidenum">
              <a:rPr lang="zh-CN" altLang="en-US" smtClean="0"/>
              <a:t>‹#›</a:t>
            </a:fld>
            <a:endParaRPr lang="zh-CN" altLang="en-US"/>
          </a:p>
        </p:txBody>
      </p:sp>
    </p:spTree>
    <p:extLst>
      <p:ext uri="{BB962C8B-B14F-4D97-AF65-F5344CB8AC3E}">
        <p14:creationId xmlns:p14="http://schemas.microsoft.com/office/powerpoint/2010/main" val="104307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之前介绍了无线传感器网络的引入，主要分为三个方面：</a:t>
            </a:r>
            <a:endParaRPr lang="en-US" altLang="zh-CN" dirty="0"/>
          </a:p>
          <a:p>
            <a:endParaRPr lang="en-US" altLang="zh-CN" dirty="0"/>
          </a:p>
          <a:p>
            <a:r>
              <a:rPr lang="zh-CN" altLang="en-US" dirty="0"/>
              <a:t>传感器：至于选取何种传感器，应当根据具体的场景和任务类型选取。关于传感器的选择和传感过程具体的应该在传感器应用等课程中讲授，不是本门课的重点，所以我们不会花太多时间。</a:t>
            </a:r>
            <a:endParaRPr lang="en-US" altLang="zh-CN" dirty="0"/>
          </a:p>
          <a:p>
            <a:endParaRPr lang="en-US" altLang="zh-CN" dirty="0"/>
          </a:p>
          <a:p>
            <a:r>
              <a:rPr lang="zh-CN" altLang="en-US" dirty="0"/>
              <a:t>我们现在讲的是传感器感知到数据后需要通过无线的方式将其传输出去，这需要网络的协助。但是网络究竟是如何工作的，如何完成数据可靠传输的，需要组网和对应的协议的协助。</a:t>
            </a:r>
            <a:endParaRPr lang="en-US" altLang="zh-CN" dirty="0"/>
          </a:p>
          <a:p>
            <a:endParaRPr lang="en-US" altLang="zh-CN" dirty="0"/>
          </a:p>
          <a:p>
            <a:r>
              <a:rPr lang="zh-CN" altLang="en-US" dirty="0"/>
              <a:t>我们本章主要来讲网络协议。</a:t>
            </a:r>
          </a:p>
        </p:txBody>
      </p:sp>
      <p:sp>
        <p:nvSpPr>
          <p:cNvPr id="4" name="灯片编号占位符 3"/>
          <p:cNvSpPr>
            <a:spLocks noGrp="1"/>
          </p:cNvSpPr>
          <p:nvPr>
            <p:ph type="sldNum" sz="quarter" idx="10"/>
          </p:nvPr>
        </p:nvSpPr>
        <p:spPr/>
        <p:txBody>
          <a:bodyPr/>
          <a:lstStyle/>
          <a:p>
            <a:fld id="{CCA23522-C775-4476-A110-0DF264BE082A}" type="slidenum">
              <a:rPr lang="zh-CN" altLang="en-US" smtClean="0"/>
              <a:t>1</a:t>
            </a:fld>
            <a:endParaRPr lang="zh-CN" altLang="en-US"/>
          </a:p>
        </p:txBody>
      </p:sp>
    </p:spTree>
    <p:extLst>
      <p:ext uri="{BB962C8B-B14F-4D97-AF65-F5344CB8AC3E}">
        <p14:creationId xmlns:p14="http://schemas.microsoft.com/office/powerpoint/2010/main" val="3161430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14</a:t>
            </a:fld>
            <a:endParaRPr lang="zh-CN" altLang="en-US"/>
          </a:p>
        </p:txBody>
      </p:sp>
    </p:spTree>
    <p:extLst>
      <p:ext uri="{BB962C8B-B14F-4D97-AF65-F5344CB8AC3E}">
        <p14:creationId xmlns:p14="http://schemas.microsoft.com/office/powerpoint/2010/main" val="1431197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15</a:t>
            </a:fld>
            <a:endParaRPr lang="zh-CN" altLang="en-US"/>
          </a:p>
        </p:txBody>
      </p:sp>
    </p:spTree>
    <p:extLst>
      <p:ext uri="{BB962C8B-B14F-4D97-AF65-F5344CB8AC3E}">
        <p14:creationId xmlns:p14="http://schemas.microsoft.com/office/powerpoint/2010/main" val="457460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17</a:t>
            </a:fld>
            <a:endParaRPr lang="zh-CN" altLang="en-US"/>
          </a:p>
        </p:txBody>
      </p:sp>
    </p:spTree>
    <p:extLst>
      <p:ext uri="{BB962C8B-B14F-4D97-AF65-F5344CB8AC3E}">
        <p14:creationId xmlns:p14="http://schemas.microsoft.com/office/powerpoint/2010/main" val="68715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18</a:t>
            </a:fld>
            <a:endParaRPr lang="zh-CN" altLang="en-US"/>
          </a:p>
        </p:txBody>
      </p:sp>
    </p:spTree>
    <p:extLst>
      <p:ext uri="{BB962C8B-B14F-4D97-AF65-F5344CB8AC3E}">
        <p14:creationId xmlns:p14="http://schemas.microsoft.com/office/powerpoint/2010/main" val="1040656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19</a:t>
            </a:fld>
            <a:endParaRPr lang="zh-CN" altLang="en-US"/>
          </a:p>
        </p:txBody>
      </p:sp>
    </p:spTree>
    <p:extLst>
      <p:ext uri="{BB962C8B-B14F-4D97-AF65-F5344CB8AC3E}">
        <p14:creationId xmlns:p14="http://schemas.microsoft.com/office/powerpoint/2010/main" val="1374516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20</a:t>
            </a:fld>
            <a:endParaRPr lang="zh-CN" altLang="en-US"/>
          </a:p>
        </p:txBody>
      </p:sp>
    </p:spTree>
    <p:extLst>
      <p:ext uri="{BB962C8B-B14F-4D97-AF65-F5344CB8AC3E}">
        <p14:creationId xmlns:p14="http://schemas.microsoft.com/office/powerpoint/2010/main" val="3137696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21</a:t>
            </a:fld>
            <a:endParaRPr lang="zh-CN" altLang="en-US"/>
          </a:p>
        </p:txBody>
      </p:sp>
    </p:spTree>
    <p:extLst>
      <p:ext uri="{BB962C8B-B14F-4D97-AF65-F5344CB8AC3E}">
        <p14:creationId xmlns:p14="http://schemas.microsoft.com/office/powerpoint/2010/main" val="1117624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1G </a:t>
            </a:r>
            <a:r>
              <a:rPr lang="zh-CN" altLang="en-US" dirty="0"/>
              <a:t>网络采用的是频分复用方式</a:t>
            </a:r>
          </a:p>
        </p:txBody>
      </p:sp>
      <p:sp>
        <p:nvSpPr>
          <p:cNvPr id="4" name="灯片编号占位符 3"/>
          <p:cNvSpPr>
            <a:spLocks noGrp="1"/>
          </p:cNvSpPr>
          <p:nvPr>
            <p:ph type="sldNum" sz="quarter" idx="10"/>
          </p:nvPr>
        </p:nvSpPr>
        <p:spPr/>
        <p:txBody>
          <a:bodyPr/>
          <a:lstStyle/>
          <a:p>
            <a:fld id="{CCA23522-C775-4476-A110-0DF264BE082A}" type="slidenum">
              <a:rPr lang="zh-CN" altLang="en-US" smtClean="0"/>
              <a:t>22</a:t>
            </a:fld>
            <a:endParaRPr lang="zh-CN" altLang="en-US"/>
          </a:p>
        </p:txBody>
      </p:sp>
    </p:spTree>
    <p:extLst>
      <p:ext uri="{BB962C8B-B14F-4D97-AF65-F5344CB8AC3E}">
        <p14:creationId xmlns:p14="http://schemas.microsoft.com/office/powerpoint/2010/main" val="185255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CEC2E-173A-4069-75AB-06A8989659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C25BF6-0E46-930B-72F0-6B741C899B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8EF0BB-68D2-051E-05D9-B14E97F4B001}"/>
              </a:ext>
            </a:extLst>
          </p:cNvPr>
          <p:cNvSpPr>
            <a:spLocks noGrp="1"/>
          </p:cNvSpPr>
          <p:nvPr>
            <p:ph type="body" idx="1"/>
          </p:nvPr>
        </p:nvSpPr>
        <p:spPr/>
        <p:txBody>
          <a:bodyPr/>
          <a:lstStyle/>
          <a:p>
            <a:r>
              <a:rPr lang="en-US" altLang="zh-CN" dirty="0"/>
              <a:t> 1G </a:t>
            </a:r>
            <a:r>
              <a:rPr lang="zh-CN" altLang="en-US" dirty="0"/>
              <a:t>网络采用的是频分复用方式</a:t>
            </a:r>
          </a:p>
        </p:txBody>
      </p:sp>
      <p:sp>
        <p:nvSpPr>
          <p:cNvPr id="4" name="灯片编号占位符 3">
            <a:extLst>
              <a:ext uri="{FF2B5EF4-FFF2-40B4-BE49-F238E27FC236}">
                <a16:creationId xmlns:a16="http://schemas.microsoft.com/office/drawing/2014/main" id="{C113CBC7-1D5A-BA77-2A4C-BE0A8E2CB096}"/>
              </a:ext>
            </a:extLst>
          </p:cNvPr>
          <p:cNvSpPr>
            <a:spLocks noGrp="1"/>
          </p:cNvSpPr>
          <p:nvPr>
            <p:ph type="sldNum" sz="quarter" idx="10"/>
          </p:nvPr>
        </p:nvSpPr>
        <p:spPr/>
        <p:txBody>
          <a:bodyPr/>
          <a:lstStyle/>
          <a:p>
            <a:fld id="{CCA23522-C775-4476-A110-0DF264BE082A}" type="slidenum">
              <a:rPr lang="zh-CN" altLang="en-US" smtClean="0"/>
              <a:t>23</a:t>
            </a:fld>
            <a:endParaRPr lang="zh-CN" altLang="en-US"/>
          </a:p>
        </p:txBody>
      </p:sp>
    </p:spTree>
    <p:extLst>
      <p:ext uri="{BB962C8B-B14F-4D97-AF65-F5344CB8AC3E}">
        <p14:creationId xmlns:p14="http://schemas.microsoft.com/office/powerpoint/2010/main" val="1444235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1G </a:t>
            </a:r>
            <a:r>
              <a:rPr lang="zh-CN" altLang="en-US" dirty="0"/>
              <a:t>网络采用的是频分复用方式</a:t>
            </a:r>
          </a:p>
        </p:txBody>
      </p:sp>
      <p:sp>
        <p:nvSpPr>
          <p:cNvPr id="4" name="灯片编号占位符 3"/>
          <p:cNvSpPr>
            <a:spLocks noGrp="1"/>
          </p:cNvSpPr>
          <p:nvPr>
            <p:ph type="sldNum" sz="quarter" idx="10"/>
          </p:nvPr>
        </p:nvSpPr>
        <p:spPr/>
        <p:txBody>
          <a:bodyPr/>
          <a:lstStyle/>
          <a:p>
            <a:fld id="{CCA23522-C775-4476-A110-0DF264BE082A}" type="slidenum">
              <a:rPr lang="zh-CN" altLang="en-US" smtClean="0"/>
              <a:t>26</a:t>
            </a:fld>
            <a:endParaRPr lang="zh-CN" altLang="en-US"/>
          </a:p>
        </p:txBody>
      </p:sp>
    </p:spTree>
    <p:extLst>
      <p:ext uri="{BB962C8B-B14F-4D97-AF65-F5344CB8AC3E}">
        <p14:creationId xmlns:p14="http://schemas.microsoft.com/office/powerpoint/2010/main" val="1510771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2</a:t>
            </a:fld>
            <a:endParaRPr lang="zh-CN" altLang="en-US"/>
          </a:p>
        </p:txBody>
      </p:sp>
    </p:spTree>
    <p:extLst>
      <p:ext uri="{BB962C8B-B14F-4D97-AF65-F5344CB8AC3E}">
        <p14:creationId xmlns:p14="http://schemas.microsoft.com/office/powerpoint/2010/main" val="2984436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5AEF2-6317-DCA7-387D-8ED40B486A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6F0B5E-9FE3-CAF9-AECE-29F0AF3133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7BAD72-BEAE-3EB2-2D82-EFDB40A2E38F}"/>
              </a:ext>
            </a:extLst>
          </p:cNvPr>
          <p:cNvSpPr>
            <a:spLocks noGrp="1"/>
          </p:cNvSpPr>
          <p:nvPr>
            <p:ph type="body" idx="1"/>
          </p:nvPr>
        </p:nvSpPr>
        <p:spPr/>
        <p:txBody>
          <a:bodyPr/>
          <a:lstStyle/>
          <a:p>
            <a:r>
              <a:rPr lang="en-US" altLang="zh-CN" dirty="0"/>
              <a:t> 1G </a:t>
            </a:r>
            <a:r>
              <a:rPr lang="zh-CN" altLang="en-US" dirty="0"/>
              <a:t>网络采用的是频分复用方式</a:t>
            </a:r>
          </a:p>
        </p:txBody>
      </p:sp>
      <p:sp>
        <p:nvSpPr>
          <p:cNvPr id="4" name="灯片编号占位符 3">
            <a:extLst>
              <a:ext uri="{FF2B5EF4-FFF2-40B4-BE49-F238E27FC236}">
                <a16:creationId xmlns:a16="http://schemas.microsoft.com/office/drawing/2014/main" id="{06957144-D745-32B3-DDD3-11A9BD49499E}"/>
              </a:ext>
            </a:extLst>
          </p:cNvPr>
          <p:cNvSpPr>
            <a:spLocks noGrp="1"/>
          </p:cNvSpPr>
          <p:nvPr>
            <p:ph type="sldNum" sz="quarter" idx="10"/>
          </p:nvPr>
        </p:nvSpPr>
        <p:spPr/>
        <p:txBody>
          <a:bodyPr/>
          <a:lstStyle/>
          <a:p>
            <a:fld id="{CCA23522-C775-4476-A110-0DF264BE082A}" type="slidenum">
              <a:rPr lang="zh-CN" altLang="en-US" smtClean="0"/>
              <a:t>27</a:t>
            </a:fld>
            <a:endParaRPr lang="zh-CN" altLang="en-US"/>
          </a:p>
        </p:txBody>
      </p:sp>
    </p:spTree>
    <p:extLst>
      <p:ext uri="{BB962C8B-B14F-4D97-AF65-F5344CB8AC3E}">
        <p14:creationId xmlns:p14="http://schemas.microsoft.com/office/powerpoint/2010/main" val="3933931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11F31-FBC7-8593-7AC9-6012892DCB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656E97-93B4-2289-A788-90784B739E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F4A953-ED9C-2BE2-7D4A-D0887CF62475}"/>
              </a:ext>
            </a:extLst>
          </p:cNvPr>
          <p:cNvSpPr>
            <a:spLocks noGrp="1"/>
          </p:cNvSpPr>
          <p:nvPr>
            <p:ph type="body" idx="1"/>
          </p:nvPr>
        </p:nvSpPr>
        <p:spPr/>
        <p:txBody>
          <a:bodyPr/>
          <a:lstStyle/>
          <a:p>
            <a:r>
              <a:rPr lang="en-US" altLang="zh-CN" dirty="0"/>
              <a:t> 1G </a:t>
            </a:r>
            <a:r>
              <a:rPr lang="zh-CN" altLang="en-US" dirty="0"/>
              <a:t>网络采用的是频分复用方式</a:t>
            </a:r>
          </a:p>
        </p:txBody>
      </p:sp>
      <p:sp>
        <p:nvSpPr>
          <p:cNvPr id="4" name="灯片编号占位符 3">
            <a:extLst>
              <a:ext uri="{FF2B5EF4-FFF2-40B4-BE49-F238E27FC236}">
                <a16:creationId xmlns:a16="http://schemas.microsoft.com/office/drawing/2014/main" id="{0EC7F185-57FE-45E1-B5D6-63AEEAD10813}"/>
              </a:ext>
            </a:extLst>
          </p:cNvPr>
          <p:cNvSpPr>
            <a:spLocks noGrp="1"/>
          </p:cNvSpPr>
          <p:nvPr>
            <p:ph type="sldNum" sz="quarter" idx="10"/>
          </p:nvPr>
        </p:nvSpPr>
        <p:spPr/>
        <p:txBody>
          <a:bodyPr/>
          <a:lstStyle/>
          <a:p>
            <a:fld id="{CCA23522-C775-4476-A110-0DF264BE082A}" type="slidenum">
              <a:rPr lang="zh-CN" altLang="en-US" smtClean="0"/>
              <a:t>28</a:t>
            </a:fld>
            <a:endParaRPr lang="zh-CN" altLang="en-US"/>
          </a:p>
        </p:txBody>
      </p:sp>
    </p:spTree>
    <p:extLst>
      <p:ext uri="{BB962C8B-B14F-4D97-AF65-F5344CB8AC3E}">
        <p14:creationId xmlns:p14="http://schemas.microsoft.com/office/powerpoint/2010/main" val="2402883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5AA31-166A-DA14-980F-2014804C1E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CFAA9D-98BB-C4B6-FA18-47EE13611D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B770F-5C35-5CC3-3F4C-F1FBD7B14AE3}"/>
              </a:ext>
            </a:extLst>
          </p:cNvPr>
          <p:cNvSpPr>
            <a:spLocks noGrp="1"/>
          </p:cNvSpPr>
          <p:nvPr>
            <p:ph type="body" idx="1"/>
          </p:nvPr>
        </p:nvSpPr>
        <p:spPr/>
        <p:txBody>
          <a:bodyPr/>
          <a:lstStyle/>
          <a:p>
            <a:r>
              <a:rPr lang="en-US" altLang="zh-CN" dirty="0"/>
              <a:t> 1G </a:t>
            </a:r>
            <a:r>
              <a:rPr lang="zh-CN" altLang="en-US" dirty="0"/>
              <a:t>网络采用的是频分复用方式</a:t>
            </a:r>
          </a:p>
        </p:txBody>
      </p:sp>
      <p:sp>
        <p:nvSpPr>
          <p:cNvPr id="4" name="灯片编号占位符 3">
            <a:extLst>
              <a:ext uri="{FF2B5EF4-FFF2-40B4-BE49-F238E27FC236}">
                <a16:creationId xmlns:a16="http://schemas.microsoft.com/office/drawing/2014/main" id="{AB34528C-6108-8F2A-1CAB-874D8C104E8B}"/>
              </a:ext>
            </a:extLst>
          </p:cNvPr>
          <p:cNvSpPr>
            <a:spLocks noGrp="1"/>
          </p:cNvSpPr>
          <p:nvPr>
            <p:ph type="sldNum" sz="quarter" idx="10"/>
          </p:nvPr>
        </p:nvSpPr>
        <p:spPr/>
        <p:txBody>
          <a:bodyPr/>
          <a:lstStyle/>
          <a:p>
            <a:fld id="{CCA23522-C775-4476-A110-0DF264BE082A}" type="slidenum">
              <a:rPr lang="zh-CN" altLang="en-US" smtClean="0"/>
              <a:t>29</a:t>
            </a:fld>
            <a:endParaRPr lang="zh-CN" altLang="en-US"/>
          </a:p>
        </p:txBody>
      </p:sp>
    </p:spTree>
    <p:extLst>
      <p:ext uri="{BB962C8B-B14F-4D97-AF65-F5344CB8AC3E}">
        <p14:creationId xmlns:p14="http://schemas.microsoft.com/office/powerpoint/2010/main" val="194186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4E2EF-60D1-83D6-3774-9BC8AFEEFD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263807-1A0E-E7B4-5DDB-3781416325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686555-45FC-89CE-D418-504106A0DF9B}"/>
              </a:ext>
            </a:extLst>
          </p:cNvPr>
          <p:cNvSpPr>
            <a:spLocks noGrp="1"/>
          </p:cNvSpPr>
          <p:nvPr>
            <p:ph type="body" idx="1"/>
          </p:nvPr>
        </p:nvSpPr>
        <p:spPr/>
        <p:txBody>
          <a:bodyPr/>
          <a:lstStyle/>
          <a:p>
            <a:r>
              <a:rPr lang="en-US" altLang="zh-CN" dirty="0"/>
              <a:t> 1G </a:t>
            </a:r>
            <a:r>
              <a:rPr lang="zh-CN" altLang="en-US" dirty="0"/>
              <a:t>网络采用的是频分复用方式</a:t>
            </a:r>
          </a:p>
        </p:txBody>
      </p:sp>
      <p:sp>
        <p:nvSpPr>
          <p:cNvPr id="4" name="灯片编号占位符 3">
            <a:extLst>
              <a:ext uri="{FF2B5EF4-FFF2-40B4-BE49-F238E27FC236}">
                <a16:creationId xmlns:a16="http://schemas.microsoft.com/office/drawing/2014/main" id="{535C573A-9994-355C-F657-F24BAAC8FA6D}"/>
              </a:ext>
            </a:extLst>
          </p:cNvPr>
          <p:cNvSpPr>
            <a:spLocks noGrp="1"/>
          </p:cNvSpPr>
          <p:nvPr>
            <p:ph type="sldNum" sz="quarter" idx="10"/>
          </p:nvPr>
        </p:nvSpPr>
        <p:spPr/>
        <p:txBody>
          <a:bodyPr/>
          <a:lstStyle/>
          <a:p>
            <a:fld id="{CCA23522-C775-4476-A110-0DF264BE082A}" type="slidenum">
              <a:rPr lang="zh-CN" altLang="en-US" smtClean="0"/>
              <a:t>30</a:t>
            </a:fld>
            <a:endParaRPr lang="zh-CN" altLang="en-US"/>
          </a:p>
        </p:txBody>
      </p:sp>
    </p:spTree>
    <p:extLst>
      <p:ext uri="{BB962C8B-B14F-4D97-AF65-F5344CB8AC3E}">
        <p14:creationId xmlns:p14="http://schemas.microsoft.com/office/powerpoint/2010/main" val="3743279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8F654-5686-506C-AA66-2AFF73CF7E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7FC7CF-4ACD-C1EE-3A8C-2895546CC3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1C448D-35A4-433C-F3A1-6A521D8C03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7511F3B-2D07-C882-F7EE-FD303DB21E3E}"/>
              </a:ext>
            </a:extLst>
          </p:cNvPr>
          <p:cNvSpPr>
            <a:spLocks noGrp="1"/>
          </p:cNvSpPr>
          <p:nvPr>
            <p:ph type="sldNum" sz="quarter" idx="10"/>
          </p:nvPr>
        </p:nvSpPr>
        <p:spPr/>
        <p:txBody>
          <a:bodyPr/>
          <a:lstStyle/>
          <a:p>
            <a:fld id="{CCA23522-C775-4476-A110-0DF264BE082A}" type="slidenum">
              <a:rPr lang="zh-CN" altLang="en-US" smtClean="0"/>
              <a:t>31</a:t>
            </a:fld>
            <a:endParaRPr lang="zh-CN" altLang="en-US"/>
          </a:p>
        </p:txBody>
      </p:sp>
    </p:spTree>
    <p:extLst>
      <p:ext uri="{BB962C8B-B14F-4D97-AF65-F5344CB8AC3E}">
        <p14:creationId xmlns:p14="http://schemas.microsoft.com/office/powerpoint/2010/main" val="1967098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32</a:t>
            </a:fld>
            <a:endParaRPr lang="zh-CN" altLang="en-US"/>
          </a:p>
        </p:txBody>
      </p:sp>
    </p:spTree>
    <p:extLst>
      <p:ext uri="{BB962C8B-B14F-4D97-AF65-F5344CB8AC3E}">
        <p14:creationId xmlns:p14="http://schemas.microsoft.com/office/powerpoint/2010/main" val="2173143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8F654-5686-506C-AA66-2AFF73CF7E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7FC7CF-4ACD-C1EE-3A8C-2895546CC3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1C448D-35A4-433C-F3A1-6A521D8C03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7511F3B-2D07-C882-F7EE-FD303DB21E3E}"/>
              </a:ext>
            </a:extLst>
          </p:cNvPr>
          <p:cNvSpPr>
            <a:spLocks noGrp="1"/>
          </p:cNvSpPr>
          <p:nvPr>
            <p:ph type="sldNum" sz="quarter" idx="10"/>
          </p:nvPr>
        </p:nvSpPr>
        <p:spPr/>
        <p:txBody>
          <a:bodyPr/>
          <a:lstStyle/>
          <a:p>
            <a:fld id="{CCA23522-C775-4476-A110-0DF264BE082A}" type="slidenum">
              <a:rPr lang="zh-CN" altLang="en-US" smtClean="0"/>
              <a:t>33</a:t>
            </a:fld>
            <a:endParaRPr lang="zh-CN" altLang="en-US"/>
          </a:p>
        </p:txBody>
      </p:sp>
    </p:spTree>
    <p:extLst>
      <p:ext uri="{BB962C8B-B14F-4D97-AF65-F5344CB8AC3E}">
        <p14:creationId xmlns:p14="http://schemas.microsoft.com/office/powerpoint/2010/main" val="2584704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820A7-C7D2-05D0-2220-9E18CDF9AD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E3884F-7D30-8ED0-B944-C3FFCC17D0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590C59-4780-DA54-45BE-9050FDCF819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08CFAC7-BB96-1F70-CDDF-44DFF516B99F}"/>
              </a:ext>
            </a:extLst>
          </p:cNvPr>
          <p:cNvSpPr>
            <a:spLocks noGrp="1"/>
          </p:cNvSpPr>
          <p:nvPr>
            <p:ph type="sldNum" sz="quarter" idx="10"/>
          </p:nvPr>
        </p:nvSpPr>
        <p:spPr/>
        <p:txBody>
          <a:bodyPr/>
          <a:lstStyle/>
          <a:p>
            <a:fld id="{CCA23522-C775-4476-A110-0DF264BE082A}" type="slidenum">
              <a:rPr lang="zh-CN" altLang="en-US" smtClean="0"/>
              <a:t>38</a:t>
            </a:fld>
            <a:endParaRPr lang="zh-CN" altLang="en-US"/>
          </a:p>
        </p:txBody>
      </p:sp>
    </p:spTree>
    <p:extLst>
      <p:ext uri="{BB962C8B-B14F-4D97-AF65-F5344CB8AC3E}">
        <p14:creationId xmlns:p14="http://schemas.microsoft.com/office/powerpoint/2010/main" val="3024255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381DB-EF69-0E4F-A5DE-0BA7D87076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281BC2-106B-D4DF-A8BA-8B615CA74E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2F31CF-1FBA-F381-0993-5095E55B68C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49087A7-5596-4758-9A64-1F07BA0DF9F7}"/>
              </a:ext>
            </a:extLst>
          </p:cNvPr>
          <p:cNvSpPr>
            <a:spLocks noGrp="1"/>
          </p:cNvSpPr>
          <p:nvPr>
            <p:ph type="sldNum" sz="quarter" idx="10"/>
          </p:nvPr>
        </p:nvSpPr>
        <p:spPr/>
        <p:txBody>
          <a:bodyPr/>
          <a:lstStyle/>
          <a:p>
            <a:fld id="{CCA23522-C775-4476-A110-0DF264BE082A}" type="slidenum">
              <a:rPr lang="zh-CN" altLang="en-US" smtClean="0"/>
              <a:t>39</a:t>
            </a:fld>
            <a:endParaRPr lang="zh-CN" altLang="en-US"/>
          </a:p>
        </p:txBody>
      </p:sp>
    </p:spTree>
    <p:extLst>
      <p:ext uri="{BB962C8B-B14F-4D97-AF65-F5344CB8AC3E}">
        <p14:creationId xmlns:p14="http://schemas.microsoft.com/office/powerpoint/2010/main" val="3301725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对于节点</a:t>
            </a:r>
            <a:r>
              <a:rPr lang="en-US" altLang="zh-CN" dirty="0"/>
              <a:t>A</a:t>
            </a:r>
            <a:r>
              <a:rPr lang="zh-CN" altLang="en-US" dirty="0"/>
              <a:t>而言，</a:t>
            </a:r>
            <a:r>
              <a:rPr lang="en-US" altLang="zh-CN" dirty="0"/>
              <a:t>A</a:t>
            </a:r>
            <a:r>
              <a:rPr lang="zh-CN" altLang="en-US" dirty="0"/>
              <a:t>处于源节点</a:t>
            </a:r>
            <a:r>
              <a:rPr lang="en-US" altLang="zh-CN" dirty="0"/>
              <a:t>S</a:t>
            </a:r>
            <a:r>
              <a:rPr lang="zh-CN" altLang="en-US" dirty="0"/>
              <a:t>的无线信号覆盖范围内，但不在目的节点</a:t>
            </a:r>
            <a:r>
              <a:rPr lang="en-US" altLang="zh-CN" dirty="0"/>
              <a:t>D</a:t>
            </a:r>
            <a:r>
              <a:rPr lang="zh-CN" altLang="en-US" dirty="0"/>
              <a:t>的无线信号范围内。因此，节点</a:t>
            </a:r>
            <a:r>
              <a:rPr lang="en-US" altLang="zh-CN" dirty="0"/>
              <a:t>A</a:t>
            </a:r>
            <a:r>
              <a:rPr lang="zh-CN" altLang="en-US" dirty="0"/>
              <a:t>能够听到</a:t>
            </a:r>
            <a:r>
              <a:rPr lang="en-US" altLang="zh-CN" dirty="0"/>
              <a:t>S</a:t>
            </a:r>
            <a:r>
              <a:rPr lang="zh-CN" altLang="en-US" dirty="0"/>
              <a:t>发送的</a:t>
            </a:r>
            <a:r>
              <a:rPr lang="en-US" altLang="zh-CN" dirty="0"/>
              <a:t>RTS</a:t>
            </a:r>
            <a:r>
              <a:rPr lang="zh-CN" altLang="en-US" dirty="0"/>
              <a:t>帧，但经过一小段时间后，</a:t>
            </a:r>
            <a:r>
              <a:rPr lang="en-US" altLang="zh-CN" dirty="0"/>
              <a:t>A</a:t>
            </a:r>
            <a:r>
              <a:rPr lang="zh-CN" altLang="en-US" dirty="0"/>
              <a:t>听不到目的节点</a:t>
            </a:r>
            <a:r>
              <a:rPr lang="en-US" altLang="zh-CN" dirty="0"/>
              <a:t>D</a:t>
            </a:r>
            <a:r>
              <a:rPr lang="zh-CN" altLang="en-US" dirty="0"/>
              <a:t>发送的</a:t>
            </a:r>
            <a:r>
              <a:rPr lang="en-US" altLang="zh-CN" dirty="0"/>
              <a:t>CTS</a:t>
            </a:r>
            <a:r>
              <a:rPr lang="zh-CN" altLang="en-US" dirty="0"/>
              <a:t>帧（根据假设，</a:t>
            </a:r>
            <a:r>
              <a:rPr lang="en-US" altLang="zh-CN" dirty="0"/>
              <a:t>D</a:t>
            </a:r>
            <a:r>
              <a:rPr lang="zh-CN" altLang="en-US" dirty="0"/>
              <a:t>也接收不到来自</a:t>
            </a:r>
            <a:r>
              <a:rPr lang="en-US" altLang="zh-CN" dirty="0"/>
              <a:t>A</a:t>
            </a:r>
            <a:r>
              <a:rPr lang="zh-CN" altLang="en-US" dirty="0"/>
              <a:t>的无线信号）。从而，在源节点</a:t>
            </a:r>
            <a:r>
              <a:rPr lang="en-US" altLang="zh-CN" dirty="0"/>
              <a:t>S</a:t>
            </a:r>
            <a:r>
              <a:rPr lang="zh-CN" altLang="en-US" dirty="0"/>
              <a:t>向目的节点</a:t>
            </a:r>
            <a:r>
              <a:rPr lang="en-US" altLang="zh-CN" dirty="0"/>
              <a:t>D</a:t>
            </a:r>
            <a:r>
              <a:rPr lang="zh-CN" altLang="en-US" dirty="0"/>
              <a:t>发送数据的同时，节点</a:t>
            </a:r>
            <a:r>
              <a:rPr lang="en-US" altLang="zh-CN" dirty="0"/>
              <a:t>A</a:t>
            </a:r>
            <a:r>
              <a:rPr lang="zh-CN" altLang="en-US" dirty="0"/>
              <a:t>也可以发送自己的数据而不会干扰目的节点</a:t>
            </a:r>
            <a:r>
              <a:rPr lang="en-US" altLang="zh-CN" dirty="0"/>
              <a:t>D</a:t>
            </a:r>
            <a:r>
              <a:rPr lang="zh-CN" altLang="en-US" dirty="0"/>
              <a:t>接收数据，如图</a:t>
            </a:r>
            <a:r>
              <a:rPr lang="en-US" altLang="zh-CN" dirty="0"/>
              <a:t>(b)</a:t>
            </a:r>
            <a:r>
              <a:rPr lang="zh-CN" altLang="en-US" dirty="0"/>
              <a:t>所示。</a:t>
            </a:r>
          </a:p>
          <a:p>
            <a:r>
              <a:rPr lang="zh-CN" altLang="en-US" dirty="0"/>
              <a:t>对于节点</a:t>
            </a:r>
            <a:r>
              <a:rPr lang="en-US" altLang="zh-CN" dirty="0"/>
              <a:t>E</a:t>
            </a:r>
            <a:r>
              <a:rPr lang="zh-CN" altLang="en-US" dirty="0"/>
              <a:t>和</a:t>
            </a:r>
            <a:r>
              <a:rPr lang="en-US" altLang="zh-CN" dirty="0"/>
              <a:t>F</a:t>
            </a:r>
            <a:r>
              <a:rPr lang="zh-CN" altLang="en-US" dirty="0"/>
              <a:t>而言，这两个节点听不到源节点</a:t>
            </a:r>
            <a:r>
              <a:rPr lang="en-US" altLang="zh-CN" dirty="0"/>
              <a:t>S</a:t>
            </a:r>
            <a:r>
              <a:rPr lang="zh-CN" altLang="en-US" dirty="0"/>
              <a:t>发送的</a:t>
            </a:r>
            <a:r>
              <a:rPr lang="en-US" altLang="zh-CN" dirty="0"/>
              <a:t>RTS</a:t>
            </a:r>
            <a:r>
              <a:rPr lang="zh-CN" altLang="en-US" dirty="0"/>
              <a:t>帧，但能听到目的节点</a:t>
            </a:r>
            <a:r>
              <a:rPr lang="en-US" altLang="zh-CN" dirty="0"/>
              <a:t>D</a:t>
            </a:r>
            <a:r>
              <a:rPr lang="zh-CN" altLang="en-US" dirty="0"/>
              <a:t>发送的</a:t>
            </a:r>
            <a:r>
              <a:rPr lang="en-US" altLang="zh-CN" dirty="0"/>
              <a:t>CTS</a:t>
            </a:r>
            <a:r>
              <a:rPr lang="zh-CN" altLang="en-US" dirty="0"/>
              <a:t>帧。因此，它们在接收到</a:t>
            </a:r>
            <a:r>
              <a:rPr lang="en-US" altLang="zh-CN" dirty="0"/>
              <a:t>D</a:t>
            </a:r>
            <a:r>
              <a:rPr lang="zh-CN" altLang="en-US" dirty="0"/>
              <a:t>发送的</a:t>
            </a:r>
            <a:r>
              <a:rPr lang="en-US" altLang="zh-CN" dirty="0"/>
              <a:t>CTS</a:t>
            </a:r>
            <a:r>
              <a:rPr lang="zh-CN" altLang="en-US" dirty="0"/>
              <a:t>帧后，会在节点</a:t>
            </a:r>
            <a:r>
              <a:rPr lang="en-US" altLang="zh-CN" dirty="0"/>
              <a:t>D</a:t>
            </a:r>
            <a:r>
              <a:rPr lang="zh-CN" altLang="en-US" dirty="0"/>
              <a:t>随后接收数据帧的时间段内保持沉默，关闭数据发送操作，从而避免干扰</a:t>
            </a:r>
            <a:r>
              <a:rPr lang="en-US" altLang="zh-CN" dirty="0"/>
              <a:t>D</a:t>
            </a:r>
            <a:r>
              <a:rPr lang="zh-CN" altLang="en-US" dirty="0"/>
              <a:t>接收来自</a:t>
            </a:r>
            <a:r>
              <a:rPr lang="en-US" altLang="zh-CN" dirty="0"/>
              <a:t>S</a:t>
            </a:r>
            <a:r>
              <a:rPr lang="zh-CN" altLang="en-US" dirty="0"/>
              <a:t>发送的数据。</a:t>
            </a:r>
          </a:p>
          <a:p>
            <a:r>
              <a:rPr lang="zh-CN" altLang="en-US" dirty="0"/>
              <a:t>对于节点</a:t>
            </a:r>
            <a:r>
              <a:rPr lang="en-US" altLang="zh-CN" dirty="0"/>
              <a:t>B</a:t>
            </a:r>
            <a:r>
              <a:rPr lang="zh-CN" altLang="en-US" dirty="0"/>
              <a:t>而言，它能接收到</a:t>
            </a:r>
            <a:r>
              <a:rPr lang="en-US" altLang="zh-CN" dirty="0"/>
              <a:t>RTS</a:t>
            </a:r>
            <a:r>
              <a:rPr lang="zh-CN" altLang="en-US" dirty="0"/>
              <a:t>帧和</a:t>
            </a:r>
            <a:r>
              <a:rPr lang="en-US" altLang="zh-CN" dirty="0"/>
              <a:t>CTS</a:t>
            </a:r>
            <a:r>
              <a:rPr lang="zh-CN" altLang="en-US" dirty="0"/>
              <a:t>帧，因此，为避免引起干扰，</a:t>
            </a:r>
            <a:r>
              <a:rPr lang="en-US" altLang="zh-CN" dirty="0"/>
              <a:t>B</a:t>
            </a:r>
            <a:r>
              <a:rPr lang="zh-CN" altLang="en-US" dirty="0"/>
              <a:t>在源节点</a:t>
            </a:r>
            <a:r>
              <a:rPr lang="en-US" altLang="zh-CN" dirty="0"/>
              <a:t>S</a:t>
            </a:r>
            <a:r>
              <a:rPr lang="zh-CN" altLang="en-US" dirty="0"/>
              <a:t>发送数据帧的整个过程中都保持沉默，不发送数。</a:t>
            </a:r>
          </a:p>
        </p:txBody>
      </p:sp>
      <p:sp>
        <p:nvSpPr>
          <p:cNvPr id="4" name="灯片编号占位符 3"/>
          <p:cNvSpPr>
            <a:spLocks noGrp="1"/>
          </p:cNvSpPr>
          <p:nvPr>
            <p:ph type="sldNum" sz="quarter" idx="10"/>
          </p:nvPr>
        </p:nvSpPr>
        <p:spPr/>
        <p:txBody>
          <a:bodyPr/>
          <a:lstStyle/>
          <a:p>
            <a:fld id="{CCA23522-C775-4476-A110-0DF264BE082A}" type="slidenum">
              <a:rPr lang="zh-CN" altLang="en-US" smtClean="0"/>
              <a:t>40</a:t>
            </a:fld>
            <a:endParaRPr lang="zh-CN" altLang="en-US"/>
          </a:p>
        </p:txBody>
      </p:sp>
    </p:spTree>
    <p:extLst>
      <p:ext uri="{BB962C8B-B14F-4D97-AF65-F5344CB8AC3E}">
        <p14:creationId xmlns:p14="http://schemas.microsoft.com/office/powerpoint/2010/main" val="3739522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3</a:t>
            </a:fld>
            <a:endParaRPr lang="zh-CN" altLang="en-US"/>
          </a:p>
        </p:txBody>
      </p:sp>
    </p:spTree>
    <p:extLst>
      <p:ext uri="{BB962C8B-B14F-4D97-AF65-F5344CB8AC3E}">
        <p14:creationId xmlns:p14="http://schemas.microsoft.com/office/powerpoint/2010/main" val="1241686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2FE87-DD2A-0132-00F0-D0E47F345E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6F3C3D-0F05-4AB6-4258-A7DBFA549C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BF71F4-BC3B-F3AA-8617-42F1D2A7EA2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3AA0ED-FCBB-C927-1FBD-7D83200BCB02}"/>
              </a:ext>
            </a:extLst>
          </p:cNvPr>
          <p:cNvSpPr>
            <a:spLocks noGrp="1"/>
          </p:cNvSpPr>
          <p:nvPr>
            <p:ph type="sldNum" sz="quarter" idx="10"/>
          </p:nvPr>
        </p:nvSpPr>
        <p:spPr/>
        <p:txBody>
          <a:bodyPr/>
          <a:lstStyle/>
          <a:p>
            <a:fld id="{CCA23522-C775-4476-A110-0DF264BE082A}" type="slidenum">
              <a:rPr lang="zh-CN" altLang="en-US" smtClean="0"/>
              <a:t>41</a:t>
            </a:fld>
            <a:endParaRPr lang="zh-CN" altLang="en-US"/>
          </a:p>
        </p:txBody>
      </p:sp>
    </p:spTree>
    <p:extLst>
      <p:ext uri="{BB962C8B-B14F-4D97-AF65-F5344CB8AC3E}">
        <p14:creationId xmlns:p14="http://schemas.microsoft.com/office/powerpoint/2010/main" val="2137225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E092-E7B3-81AF-A69F-B001C43DB0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624468-A4D0-EBFD-D8A4-38CEF708D0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634086-7035-72E0-EFF8-BCE8196C1E4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6E92D78-A7AA-43F2-E81C-5FD35B50A7ED}"/>
              </a:ext>
            </a:extLst>
          </p:cNvPr>
          <p:cNvSpPr>
            <a:spLocks noGrp="1"/>
          </p:cNvSpPr>
          <p:nvPr>
            <p:ph type="sldNum" sz="quarter" idx="10"/>
          </p:nvPr>
        </p:nvSpPr>
        <p:spPr/>
        <p:txBody>
          <a:bodyPr/>
          <a:lstStyle/>
          <a:p>
            <a:fld id="{CCA23522-C775-4476-A110-0DF264BE082A}" type="slidenum">
              <a:rPr lang="zh-CN" altLang="en-US" smtClean="0"/>
              <a:t>42</a:t>
            </a:fld>
            <a:endParaRPr lang="zh-CN" altLang="en-US"/>
          </a:p>
        </p:txBody>
      </p:sp>
    </p:spTree>
    <p:extLst>
      <p:ext uri="{BB962C8B-B14F-4D97-AF65-F5344CB8AC3E}">
        <p14:creationId xmlns:p14="http://schemas.microsoft.com/office/powerpoint/2010/main" val="886383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DC8DD-027D-72D7-50FC-3420F76254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ED482F-8098-5F2D-C6D4-A694E0E78D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12BBD6-75C7-60CA-4E83-192980367DE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76C7BE-1F2D-4098-D391-D50B60290A20}"/>
              </a:ext>
            </a:extLst>
          </p:cNvPr>
          <p:cNvSpPr>
            <a:spLocks noGrp="1"/>
          </p:cNvSpPr>
          <p:nvPr>
            <p:ph type="sldNum" sz="quarter" idx="10"/>
          </p:nvPr>
        </p:nvSpPr>
        <p:spPr/>
        <p:txBody>
          <a:bodyPr/>
          <a:lstStyle/>
          <a:p>
            <a:fld id="{CCA23522-C775-4476-A110-0DF264BE082A}" type="slidenum">
              <a:rPr lang="zh-CN" altLang="en-US" smtClean="0"/>
              <a:t>43</a:t>
            </a:fld>
            <a:endParaRPr lang="zh-CN" altLang="en-US"/>
          </a:p>
        </p:txBody>
      </p:sp>
    </p:spTree>
    <p:extLst>
      <p:ext uri="{BB962C8B-B14F-4D97-AF65-F5344CB8AC3E}">
        <p14:creationId xmlns:p14="http://schemas.microsoft.com/office/powerpoint/2010/main" val="2428352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D82ED-615B-C0DD-101A-D019FB0043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F818DF-5054-2171-83F1-A3CF02329D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8583D8-2B69-C169-A833-8F94DFD6DB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A7284AA-676E-DE52-702C-CBCC3FBC50E5}"/>
              </a:ext>
            </a:extLst>
          </p:cNvPr>
          <p:cNvSpPr>
            <a:spLocks noGrp="1"/>
          </p:cNvSpPr>
          <p:nvPr>
            <p:ph type="sldNum" sz="quarter" idx="10"/>
          </p:nvPr>
        </p:nvSpPr>
        <p:spPr/>
        <p:txBody>
          <a:bodyPr/>
          <a:lstStyle/>
          <a:p>
            <a:fld id="{CCA23522-C775-4476-A110-0DF264BE082A}" type="slidenum">
              <a:rPr lang="zh-CN" altLang="en-US" smtClean="0"/>
              <a:t>44</a:t>
            </a:fld>
            <a:endParaRPr lang="zh-CN" altLang="en-US"/>
          </a:p>
        </p:txBody>
      </p:sp>
    </p:spTree>
    <p:extLst>
      <p:ext uri="{BB962C8B-B14F-4D97-AF65-F5344CB8AC3E}">
        <p14:creationId xmlns:p14="http://schemas.microsoft.com/office/powerpoint/2010/main" val="1794039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4E8B-CCD9-6FEC-298B-C1DACEC53C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5F0AE3-9A70-16D1-2AF7-65CB86DFB6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FB574A-D40B-3312-00DE-BA747F4A55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7728DD8-9099-D523-B89F-0868E1631B7E}"/>
              </a:ext>
            </a:extLst>
          </p:cNvPr>
          <p:cNvSpPr>
            <a:spLocks noGrp="1"/>
          </p:cNvSpPr>
          <p:nvPr>
            <p:ph type="sldNum" sz="quarter" idx="10"/>
          </p:nvPr>
        </p:nvSpPr>
        <p:spPr/>
        <p:txBody>
          <a:bodyPr/>
          <a:lstStyle/>
          <a:p>
            <a:fld id="{CCA23522-C775-4476-A110-0DF264BE082A}" type="slidenum">
              <a:rPr lang="zh-CN" altLang="en-US" smtClean="0"/>
              <a:t>45</a:t>
            </a:fld>
            <a:endParaRPr lang="zh-CN" altLang="en-US"/>
          </a:p>
        </p:txBody>
      </p:sp>
    </p:spTree>
    <p:extLst>
      <p:ext uri="{BB962C8B-B14F-4D97-AF65-F5344CB8AC3E}">
        <p14:creationId xmlns:p14="http://schemas.microsoft.com/office/powerpoint/2010/main" val="4149085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2F09E-EB8C-ECC0-7A8C-DE84B851EB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749B7-06B1-5832-8DC7-5A2140F760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9B8B059-849C-056B-ED79-4FD940C8DC7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5A9CE7A-1012-5752-4632-A5B62A160991}"/>
              </a:ext>
            </a:extLst>
          </p:cNvPr>
          <p:cNvSpPr>
            <a:spLocks noGrp="1"/>
          </p:cNvSpPr>
          <p:nvPr>
            <p:ph type="sldNum" sz="quarter" idx="10"/>
          </p:nvPr>
        </p:nvSpPr>
        <p:spPr/>
        <p:txBody>
          <a:bodyPr/>
          <a:lstStyle/>
          <a:p>
            <a:fld id="{CCA23522-C775-4476-A110-0DF264BE082A}" type="slidenum">
              <a:rPr lang="zh-CN" altLang="en-US" smtClean="0"/>
              <a:t>46</a:t>
            </a:fld>
            <a:endParaRPr lang="zh-CN" altLang="en-US"/>
          </a:p>
        </p:txBody>
      </p:sp>
    </p:spTree>
    <p:extLst>
      <p:ext uri="{BB962C8B-B14F-4D97-AF65-F5344CB8AC3E}">
        <p14:creationId xmlns:p14="http://schemas.microsoft.com/office/powerpoint/2010/main" val="2383806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2A1E-458B-D2F5-2402-3D216FA21C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867D88-A7AD-195C-2C14-AF1077D72F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897674-476F-13A9-4805-2317989A0D52}"/>
              </a:ext>
            </a:extLst>
          </p:cNvPr>
          <p:cNvSpPr>
            <a:spLocks noGrp="1"/>
          </p:cNvSpPr>
          <p:nvPr>
            <p:ph type="body" idx="1"/>
          </p:nvPr>
        </p:nvSpPr>
        <p:spPr/>
        <p:txBody>
          <a:bodyPr/>
          <a:lstStyle/>
          <a:p>
            <a:r>
              <a:rPr lang="zh-CN" altLang="en-US" dirty="0"/>
              <a:t>用户</a:t>
            </a:r>
            <a:r>
              <a:rPr lang="en-US" altLang="zh-CN" dirty="0"/>
              <a:t>B</a:t>
            </a:r>
            <a:r>
              <a:rPr lang="zh-CN" altLang="en-US" dirty="0"/>
              <a:t>最早发出请求，但是最晚发出数据；</a:t>
            </a:r>
            <a:endParaRPr lang="en-US" altLang="zh-CN" dirty="0"/>
          </a:p>
          <a:p>
            <a:r>
              <a:rPr lang="zh-CN" altLang="en-US" dirty="0"/>
              <a:t>每个用户的</a:t>
            </a:r>
            <a:r>
              <a:rPr lang="en-US" altLang="zh-CN" dirty="0"/>
              <a:t>backoff</a:t>
            </a:r>
            <a:r>
              <a:rPr lang="zh-CN" altLang="en-US" dirty="0"/>
              <a:t> </a:t>
            </a:r>
            <a:r>
              <a:rPr lang="en-US" altLang="zh-CN" dirty="0"/>
              <a:t>timer</a:t>
            </a:r>
            <a:r>
              <a:rPr lang="zh-CN" altLang="en-US" dirty="0"/>
              <a:t> 归零时信道一定是空闲的。</a:t>
            </a:r>
            <a:endParaRPr lang="en-US" altLang="zh-CN" dirty="0"/>
          </a:p>
          <a:p>
            <a:endParaRPr lang="en-US" altLang="zh-CN" dirty="0"/>
          </a:p>
          <a:p>
            <a:endParaRPr lang="en-US" altLang="zh-CN" dirty="0"/>
          </a:p>
          <a:p>
            <a:r>
              <a:rPr lang="en-US" altLang="zh-CN" dirty="0"/>
              <a:t>CSMA/CA</a:t>
            </a:r>
            <a:r>
              <a:rPr lang="zh-CN" altLang="en-US" dirty="0"/>
              <a:t>协议的流程要放在黑板上</a:t>
            </a:r>
          </a:p>
        </p:txBody>
      </p:sp>
      <p:sp>
        <p:nvSpPr>
          <p:cNvPr id="4" name="灯片编号占位符 3">
            <a:extLst>
              <a:ext uri="{FF2B5EF4-FFF2-40B4-BE49-F238E27FC236}">
                <a16:creationId xmlns:a16="http://schemas.microsoft.com/office/drawing/2014/main" id="{AE80CC1D-9651-F6E2-B361-3F31B7D100CF}"/>
              </a:ext>
            </a:extLst>
          </p:cNvPr>
          <p:cNvSpPr>
            <a:spLocks noGrp="1"/>
          </p:cNvSpPr>
          <p:nvPr>
            <p:ph type="sldNum" sz="quarter" idx="10"/>
          </p:nvPr>
        </p:nvSpPr>
        <p:spPr/>
        <p:txBody>
          <a:bodyPr/>
          <a:lstStyle/>
          <a:p>
            <a:fld id="{CCA23522-C775-4476-A110-0DF264BE082A}" type="slidenum">
              <a:rPr lang="zh-CN" altLang="en-US" smtClean="0"/>
              <a:t>47</a:t>
            </a:fld>
            <a:endParaRPr lang="zh-CN" altLang="en-US"/>
          </a:p>
        </p:txBody>
      </p:sp>
    </p:spTree>
    <p:extLst>
      <p:ext uri="{BB962C8B-B14F-4D97-AF65-F5344CB8AC3E}">
        <p14:creationId xmlns:p14="http://schemas.microsoft.com/office/powerpoint/2010/main" val="2698970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00433-46E9-75F2-1B57-34479EE4E8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584EC4-CF03-B5D6-7DD0-127FB2272B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6CCBAA-B63F-4CEF-DA74-A6177FE8047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7DDE84-8841-DC2F-7AEE-AC1B0F6C40CE}"/>
              </a:ext>
            </a:extLst>
          </p:cNvPr>
          <p:cNvSpPr>
            <a:spLocks noGrp="1"/>
          </p:cNvSpPr>
          <p:nvPr>
            <p:ph type="sldNum" sz="quarter" idx="10"/>
          </p:nvPr>
        </p:nvSpPr>
        <p:spPr/>
        <p:txBody>
          <a:bodyPr/>
          <a:lstStyle/>
          <a:p>
            <a:fld id="{CCA23522-C775-4476-A110-0DF264BE082A}" type="slidenum">
              <a:rPr lang="zh-CN" altLang="en-US" smtClean="0"/>
              <a:t>48</a:t>
            </a:fld>
            <a:endParaRPr lang="zh-CN" altLang="en-US"/>
          </a:p>
        </p:txBody>
      </p:sp>
    </p:spTree>
    <p:extLst>
      <p:ext uri="{BB962C8B-B14F-4D97-AF65-F5344CB8AC3E}">
        <p14:creationId xmlns:p14="http://schemas.microsoft.com/office/powerpoint/2010/main" val="374545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00433-46E9-75F2-1B57-34479EE4E8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584EC4-CF03-B5D6-7DD0-127FB2272B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6CCBAA-B63F-4CEF-DA74-A6177FE8047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7DDE84-8841-DC2F-7AEE-AC1B0F6C40CE}"/>
              </a:ext>
            </a:extLst>
          </p:cNvPr>
          <p:cNvSpPr>
            <a:spLocks noGrp="1"/>
          </p:cNvSpPr>
          <p:nvPr>
            <p:ph type="sldNum" sz="quarter" idx="10"/>
          </p:nvPr>
        </p:nvSpPr>
        <p:spPr/>
        <p:txBody>
          <a:bodyPr/>
          <a:lstStyle/>
          <a:p>
            <a:fld id="{CCA23522-C775-4476-A110-0DF264BE082A}" type="slidenum">
              <a:rPr lang="zh-CN" altLang="en-US" smtClean="0"/>
              <a:t>49</a:t>
            </a:fld>
            <a:endParaRPr lang="zh-CN" altLang="en-US"/>
          </a:p>
        </p:txBody>
      </p:sp>
    </p:spTree>
    <p:extLst>
      <p:ext uri="{BB962C8B-B14F-4D97-AF65-F5344CB8AC3E}">
        <p14:creationId xmlns:p14="http://schemas.microsoft.com/office/powerpoint/2010/main" val="3068761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00433-46E9-75F2-1B57-34479EE4E8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584EC4-CF03-B5D6-7DD0-127FB2272B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6CCBAA-B63F-4CEF-DA74-A6177FE8047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7DDE84-8841-DC2F-7AEE-AC1B0F6C40CE}"/>
              </a:ext>
            </a:extLst>
          </p:cNvPr>
          <p:cNvSpPr>
            <a:spLocks noGrp="1"/>
          </p:cNvSpPr>
          <p:nvPr>
            <p:ph type="sldNum" sz="quarter" idx="10"/>
          </p:nvPr>
        </p:nvSpPr>
        <p:spPr/>
        <p:txBody>
          <a:bodyPr/>
          <a:lstStyle/>
          <a:p>
            <a:fld id="{CCA23522-C775-4476-A110-0DF264BE082A}" type="slidenum">
              <a:rPr lang="zh-CN" altLang="en-US" smtClean="0"/>
              <a:t>50</a:t>
            </a:fld>
            <a:endParaRPr lang="zh-CN" altLang="en-US"/>
          </a:p>
        </p:txBody>
      </p:sp>
    </p:spTree>
    <p:extLst>
      <p:ext uri="{BB962C8B-B14F-4D97-AF65-F5344CB8AC3E}">
        <p14:creationId xmlns:p14="http://schemas.microsoft.com/office/powerpoint/2010/main" val="111338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4</a:t>
            </a:fld>
            <a:endParaRPr lang="zh-CN" altLang="en-US"/>
          </a:p>
        </p:txBody>
      </p:sp>
    </p:spTree>
    <p:extLst>
      <p:ext uri="{BB962C8B-B14F-4D97-AF65-F5344CB8AC3E}">
        <p14:creationId xmlns:p14="http://schemas.microsoft.com/office/powerpoint/2010/main" val="41345646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4E8B-CCD9-6FEC-298B-C1DACEC53C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5F0AE3-9A70-16D1-2AF7-65CB86DFB6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FB574A-D40B-3312-00DE-BA747F4A55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7728DD8-9099-D523-B89F-0868E1631B7E}"/>
              </a:ext>
            </a:extLst>
          </p:cNvPr>
          <p:cNvSpPr>
            <a:spLocks noGrp="1"/>
          </p:cNvSpPr>
          <p:nvPr>
            <p:ph type="sldNum" sz="quarter" idx="10"/>
          </p:nvPr>
        </p:nvSpPr>
        <p:spPr/>
        <p:txBody>
          <a:bodyPr/>
          <a:lstStyle/>
          <a:p>
            <a:fld id="{CCA23522-C775-4476-A110-0DF264BE082A}" type="slidenum">
              <a:rPr lang="zh-CN" altLang="en-US" smtClean="0"/>
              <a:t>51</a:t>
            </a:fld>
            <a:endParaRPr lang="zh-CN" altLang="en-US"/>
          </a:p>
        </p:txBody>
      </p:sp>
    </p:spTree>
    <p:extLst>
      <p:ext uri="{BB962C8B-B14F-4D97-AF65-F5344CB8AC3E}">
        <p14:creationId xmlns:p14="http://schemas.microsoft.com/office/powerpoint/2010/main" val="3510378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4E8B-CCD9-6FEC-298B-C1DACEC53C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5F0AE3-9A70-16D1-2AF7-65CB86DFB6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FB574A-D40B-3312-00DE-BA747F4A55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7728DD8-9099-D523-B89F-0868E1631B7E}"/>
              </a:ext>
            </a:extLst>
          </p:cNvPr>
          <p:cNvSpPr>
            <a:spLocks noGrp="1"/>
          </p:cNvSpPr>
          <p:nvPr>
            <p:ph type="sldNum" sz="quarter" idx="10"/>
          </p:nvPr>
        </p:nvSpPr>
        <p:spPr/>
        <p:txBody>
          <a:bodyPr/>
          <a:lstStyle/>
          <a:p>
            <a:fld id="{CCA23522-C775-4476-A110-0DF264BE082A}" type="slidenum">
              <a:rPr lang="zh-CN" altLang="en-US" smtClean="0"/>
              <a:t>52</a:t>
            </a:fld>
            <a:endParaRPr lang="zh-CN" altLang="en-US"/>
          </a:p>
        </p:txBody>
      </p:sp>
    </p:spTree>
    <p:extLst>
      <p:ext uri="{BB962C8B-B14F-4D97-AF65-F5344CB8AC3E}">
        <p14:creationId xmlns:p14="http://schemas.microsoft.com/office/powerpoint/2010/main" val="1977665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4E8B-CCD9-6FEC-298B-C1DACEC53C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5F0AE3-9A70-16D1-2AF7-65CB86DFB6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FB574A-D40B-3312-00DE-BA747F4A55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7728DD8-9099-D523-B89F-0868E1631B7E}"/>
              </a:ext>
            </a:extLst>
          </p:cNvPr>
          <p:cNvSpPr>
            <a:spLocks noGrp="1"/>
          </p:cNvSpPr>
          <p:nvPr>
            <p:ph type="sldNum" sz="quarter" idx="10"/>
          </p:nvPr>
        </p:nvSpPr>
        <p:spPr/>
        <p:txBody>
          <a:bodyPr/>
          <a:lstStyle/>
          <a:p>
            <a:fld id="{CCA23522-C775-4476-A110-0DF264BE082A}" type="slidenum">
              <a:rPr lang="zh-CN" altLang="en-US" smtClean="0"/>
              <a:t>53</a:t>
            </a:fld>
            <a:endParaRPr lang="zh-CN" altLang="en-US"/>
          </a:p>
        </p:txBody>
      </p:sp>
    </p:spTree>
    <p:extLst>
      <p:ext uri="{BB962C8B-B14F-4D97-AF65-F5344CB8AC3E}">
        <p14:creationId xmlns:p14="http://schemas.microsoft.com/office/powerpoint/2010/main" val="701201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4E8B-CCD9-6FEC-298B-C1DACEC53C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5F0AE3-9A70-16D1-2AF7-65CB86DFB6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FB574A-D40B-3312-00DE-BA747F4A55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7728DD8-9099-D523-B89F-0868E1631B7E}"/>
              </a:ext>
            </a:extLst>
          </p:cNvPr>
          <p:cNvSpPr>
            <a:spLocks noGrp="1"/>
          </p:cNvSpPr>
          <p:nvPr>
            <p:ph type="sldNum" sz="quarter" idx="10"/>
          </p:nvPr>
        </p:nvSpPr>
        <p:spPr/>
        <p:txBody>
          <a:bodyPr/>
          <a:lstStyle/>
          <a:p>
            <a:fld id="{CCA23522-C775-4476-A110-0DF264BE082A}" type="slidenum">
              <a:rPr lang="zh-CN" altLang="en-US" smtClean="0"/>
              <a:t>54</a:t>
            </a:fld>
            <a:endParaRPr lang="zh-CN" altLang="en-US"/>
          </a:p>
        </p:txBody>
      </p:sp>
    </p:spTree>
    <p:extLst>
      <p:ext uri="{BB962C8B-B14F-4D97-AF65-F5344CB8AC3E}">
        <p14:creationId xmlns:p14="http://schemas.microsoft.com/office/powerpoint/2010/main" val="11158688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4E8B-CCD9-6FEC-298B-C1DACEC53C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5F0AE3-9A70-16D1-2AF7-65CB86DFB6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FB574A-D40B-3312-00DE-BA747F4A55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7728DD8-9099-D523-B89F-0868E1631B7E}"/>
              </a:ext>
            </a:extLst>
          </p:cNvPr>
          <p:cNvSpPr>
            <a:spLocks noGrp="1"/>
          </p:cNvSpPr>
          <p:nvPr>
            <p:ph type="sldNum" sz="quarter" idx="10"/>
          </p:nvPr>
        </p:nvSpPr>
        <p:spPr/>
        <p:txBody>
          <a:bodyPr/>
          <a:lstStyle/>
          <a:p>
            <a:fld id="{CCA23522-C775-4476-A110-0DF264BE082A}" type="slidenum">
              <a:rPr lang="zh-CN" altLang="en-US" smtClean="0"/>
              <a:t>55</a:t>
            </a:fld>
            <a:endParaRPr lang="zh-CN" altLang="en-US"/>
          </a:p>
        </p:txBody>
      </p:sp>
    </p:spTree>
    <p:extLst>
      <p:ext uri="{BB962C8B-B14F-4D97-AF65-F5344CB8AC3E}">
        <p14:creationId xmlns:p14="http://schemas.microsoft.com/office/powerpoint/2010/main" val="3504975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4E8B-CCD9-6FEC-298B-C1DACEC53C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5F0AE3-9A70-16D1-2AF7-65CB86DFB6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FB574A-D40B-3312-00DE-BA747F4A55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7728DD8-9099-D523-B89F-0868E1631B7E}"/>
              </a:ext>
            </a:extLst>
          </p:cNvPr>
          <p:cNvSpPr>
            <a:spLocks noGrp="1"/>
          </p:cNvSpPr>
          <p:nvPr>
            <p:ph type="sldNum" sz="quarter" idx="10"/>
          </p:nvPr>
        </p:nvSpPr>
        <p:spPr/>
        <p:txBody>
          <a:bodyPr/>
          <a:lstStyle/>
          <a:p>
            <a:fld id="{CCA23522-C775-4476-A110-0DF264BE082A}" type="slidenum">
              <a:rPr lang="zh-CN" altLang="en-US" smtClean="0"/>
              <a:t>56</a:t>
            </a:fld>
            <a:endParaRPr lang="zh-CN" altLang="en-US"/>
          </a:p>
        </p:txBody>
      </p:sp>
    </p:spTree>
    <p:extLst>
      <p:ext uri="{BB962C8B-B14F-4D97-AF65-F5344CB8AC3E}">
        <p14:creationId xmlns:p14="http://schemas.microsoft.com/office/powerpoint/2010/main" val="3262553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4E8B-CCD9-6FEC-298B-C1DACEC53C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5F0AE3-9A70-16D1-2AF7-65CB86DFB6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FB574A-D40B-3312-00DE-BA747F4A55C7}"/>
              </a:ext>
            </a:extLst>
          </p:cNvPr>
          <p:cNvSpPr>
            <a:spLocks noGrp="1"/>
          </p:cNvSpPr>
          <p:nvPr>
            <p:ph type="body" idx="1"/>
          </p:nvPr>
        </p:nvSpPr>
        <p:spPr/>
        <p:txBody>
          <a:bodyPr/>
          <a:lstStyle/>
          <a:p>
            <a:pPr algn="l">
              <a:buFont typeface="Arial" panose="020B0604020202020204" pitchFamily="34" charset="0"/>
              <a:buChar char="•"/>
            </a:pPr>
            <a:r>
              <a:rPr lang="en-US" altLang="zh-CN" b="1" i="0" dirty="0">
                <a:solidFill>
                  <a:srgbClr val="F8FAFF"/>
                </a:solidFill>
                <a:effectLst/>
                <a:latin typeface="Inter"/>
              </a:rPr>
              <a:t>CSMA</a:t>
            </a:r>
            <a:r>
              <a:rPr lang="zh-CN" altLang="en-US" b="0" i="0" dirty="0">
                <a:solidFill>
                  <a:srgbClr val="F8FAFF"/>
                </a:solidFill>
                <a:effectLst/>
                <a:latin typeface="Inter"/>
              </a:rPr>
              <a:t>（如</a:t>
            </a:r>
            <a:r>
              <a:rPr lang="en-US" altLang="zh-CN" b="0" i="0" dirty="0">
                <a:solidFill>
                  <a:srgbClr val="F8FAFF"/>
                </a:solidFill>
                <a:effectLst/>
                <a:latin typeface="Inter"/>
              </a:rPr>
              <a:t>IEEE 802.11</a:t>
            </a:r>
            <a:r>
              <a:rPr lang="zh-CN" altLang="en-US" b="0" i="0" dirty="0">
                <a:solidFill>
                  <a:srgbClr val="F8FAFF"/>
                </a:solidFill>
                <a:effectLst/>
                <a:latin typeface="Inter"/>
              </a:rPr>
              <a:t>）在高竞争场景下冲突频繁，导致吞吐量下降和能耗增加</a:t>
            </a:r>
            <a:r>
              <a:rPr lang="en-US" altLang="zh-CN" b="0" i="0" dirty="0">
                <a:solidFill>
                  <a:srgbClr val="F8FAFF"/>
                </a:solidFill>
                <a:effectLst/>
                <a:latin typeface="Inter"/>
              </a:rPr>
              <a:t>213</a:t>
            </a:r>
            <a:r>
              <a:rPr lang="zh-CN" altLang="en-US" b="0" i="0" dirty="0">
                <a:solidFill>
                  <a:srgbClr val="F8FAFF"/>
                </a:solidFill>
                <a:effectLst/>
                <a:latin typeface="Inter"/>
              </a:rPr>
              <a:t>。</a:t>
            </a:r>
          </a:p>
          <a:p>
            <a:pPr algn="l">
              <a:buFont typeface="Arial" panose="020B0604020202020204" pitchFamily="34" charset="0"/>
              <a:buChar char="•"/>
            </a:pPr>
            <a:r>
              <a:rPr lang="en-US" altLang="zh-CN" b="1" i="0" dirty="0">
                <a:solidFill>
                  <a:srgbClr val="F8FAFF"/>
                </a:solidFill>
                <a:effectLst/>
                <a:latin typeface="Inter"/>
              </a:rPr>
              <a:t>TDMA</a:t>
            </a:r>
            <a:r>
              <a:rPr lang="zh-CN" altLang="en-US" b="0" i="0" dirty="0">
                <a:solidFill>
                  <a:srgbClr val="F8FAFF"/>
                </a:solidFill>
                <a:effectLst/>
                <a:latin typeface="Inter"/>
              </a:rPr>
              <a:t>在动态网络中难以适应拓扑变化，且低流量时信道利用率低</a:t>
            </a:r>
          </a:p>
          <a:p>
            <a:endParaRPr lang="zh-CN" altLang="en-US" dirty="0"/>
          </a:p>
        </p:txBody>
      </p:sp>
      <p:sp>
        <p:nvSpPr>
          <p:cNvPr id="4" name="灯片编号占位符 3">
            <a:extLst>
              <a:ext uri="{FF2B5EF4-FFF2-40B4-BE49-F238E27FC236}">
                <a16:creationId xmlns:a16="http://schemas.microsoft.com/office/drawing/2014/main" id="{A7728DD8-9099-D523-B89F-0868E1631B7E}"/>
              </a:ext>
            </a:extLst>
          </p:cNvPr>
          <p:cNvSpPr>
            <a:spLocks noGrp="1"/>
          </p:cNvSpPr>
          <p:nvPr>
            <p:ph type="sldNum" sz="quarter" idx="10"/>
          </p:nvPr>
        </p:nvSpPr>
        <p:spPr/>
        <p:txBody>
          <a:bodyPr/>
          <a:lstStyle/>
          <a:p>
            <a:fld id="{CCA23522-C775-4476-A110-0DF264BE082A}" type="slidenum">
              <a:rPr lang="zh-CN" altLang="en-US" smtClean="0"/>
              <a:t>57</a:t>
            </a:fld>
            <a:endParaRPr lang="zh-CN" altLang="en-US"/>
          </a:p>
        </p:txBody>
      </p:sp>
    </p:spTree>
    <p:extLst>
      <p:ext uri="{BB962C8B-B14F-4D97-AF65-F5344CB8AC3E}">
        <p14:creationId xmlns:p14="http://schemas.microsoft.com/office/powerpoint/2010/main" val="3727762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4E8B-CCD9-6FEC-298B-C1DACEC53C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5F0AE3-9A70-16D1-2AF7-65CB86DFB6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FB574A-D40B-3312-00DE-BA747F4A55C7}"/>
              </a:ext>
            </a:extLst>
          </p:cNvPr>
          <p:cNvSpPr>
            <a:spLocks noGrp="1"/>
          </p:cNvSpPr>
          <p:nvPr>
            <p:ph type="body" idx="1"/>
          </p:nvPr>
        </p:nvSpPr>
        <p:spPr/>
        <p:txBody>
          <a:bodyPr/>
          <a:lstStyle/>
          <a:p>
            <a:pPr algn="l">
              <a:buFont typeface="Arial" panose="020B0604020202020204" pitchFamily="34" charset="0"/>
              <a:buChar char="•"/>
            </a:pPr>
            <a:r>
              <a:rPr lang="en-US" altLang="zh-CN" b="1" i="0" dirty="0">
                <a:solidFill>
                  <a:srgbClr val="F8FAFF"/>
                </a:solidFill>
                <a:effectLst/>
                <a:latin typeface="Inter"/>
              </a:rPr>
              <a:t>CSMA</a:t>
            </a:r>
            <a:r>
              <a:rPr lang="zh-CN" altLang="en-US" b="0" i="0" dirty="0">
                <a:solidFill>
                  <a:srgbClr val="F8FAFF"/>
                </a:solidFill>
                <a:effectLst/>
                <a:latin typeface="Inter"/>
              </a:rPr>
              <a:t>（如</a:t>
            </a:r>
            <a:r>
              <a:rPr lang="en-US" altLang="zh-CN" b="0" i="0" dirty="0">
                <a:solidFill>
                  <a:srgbClr val="F8FAFF"/>
                </a:solidFill>
                <a:effectLst/>
                <a:latin typeface="Inter"/>
              </a:rPr>
              <a:t>IEEE 802.11</a:t>
            </a:r>
            <a:r>
              <a:rPr lang="zh-CN" altLang="en-US" b="0" i="0" dirty="0">
                <a:solidFill>
                  <a:srgbClr val="F8FAFF"/>
                </a:solidFill>
                <a:effectLst/>
                <a:latin typeface="Inter"/>
              </a:rPr>
              <a:t>）在高竞争场景下冲突频繁，导致吞吐量下降和能耗增加</a:t>
            </a:r>
            <a:r>
              <a:rPr lang="en-US" altLang="zh-CN" b="0" i="0" dirty="0">
                <a:solidFill>
                  <a:srgbClr val="F8FAFF"/>
                </a:solidFill>
                <a:effectLst/>
                <a:latin typeface="Inter"/>
              </a:rPr>
              <a:t>213</a:t>
            </a:r>
            <a:r>
              <a:rPr lang="zh-CN" altLang="en-US" b="0" i="0" dirty="0">
                <a:solidFill>
                  <a:srgbClr val="F8FAFF"/>
                </a:solidFill>
                <a:effectLst/>
                <a:latin typeface="Inter"/>
              </a:rPr>
              <a:t>。</a:t>
            </a:r>
          </a:p>
          <a:p>
            <a:pPr algn="l">
              <a:buFont typeface="Arial" panose="020B0604020202020204" pitchFamily="34" charset="0"/>
              <a:buChar char="•"/>
            </a:pPr>
            <a:r>
              <a:rPr lang="en-US" altLang="zh-CN" b="1" i="0" dirty="0">
                <a:solidFill>
                  <a:srgbClr val="F8FAFF"/>
                </a:solidFill>
                <a:effectLst/>
                <a:latin typeface="Inter"/>
              </a:rPr>
              <a:t>TDMA</a:t>
            </a:r>
            <a:r>
              <a:rPr lang="zh-CN" altLang="en-US" b="0" i="0" dirty="0">
                <a:solidFill>
                  <a:srgbClr val="F8FAFF"/>
                </a:solidFill>
                <a:effectLst/>
                <a:latin typeface="Inter"/>
              </a:rPr>
              <a:t>在动态网络中难以适应拓扑变化，且低流量时信道利用率低</a:t>
            </a:r>
          </a:p>
          <a:p>
            <a:endParaRPr lang="zh-CN" altLang="en-US" dirty="0"/>
          </a:p>
        </p:txBody>
      </p:sp>
      <p:sp>
        <p:nvSpPr>
          <p:cNvPr id="4" name="灯片编号占位符 3">
            <a:extLst>
              <a:ext uri="{FF2B5EF4-FFF2-40B4-BE49-F238E27FC236}">
                <a16:creationId xmlns:a16="http://schemas.microsoft.com/office/drawing/2014/main" id="{A7728DD8-9099-D523-B89F-0868E1631B7E}"/>
              </a:ext>
            </a:extLst>
          </p:cNvPr>
          <p:cNvSpPr>
            <a:spLocks noGrp="1"/>
          </p:cNvSpPr>
          <p:nvPr>
            <p:ph type="sldNum" sz="quarter" idx="10"/>
          </p:nvPr>
        </p:nvSpPr>
        <p:spPr/>
        <p:txBody>
          <a:bodyPr/>
          <a:lstStyle/>
          <a:p>
            <a:fld id="{CCA23522-C775-4476-A110-0DF264BE082A}" type="slidenum">
              <a:rPr lang="zh-CN" altLang="en-US" smtClean="0"/>
              <a:t>58</a:t>
            </a:fld>
            <a:endParaRPr lang="zh-CN" altLang="en-US"/>
          </a:p>
        </p:txBody>
      </p:sp>
    </p:spTree>
    <p:extLst>
      <p:ext uri="{BB962C8B-B14F-4D97-AF65-F5344CB8AC3E}">
        <p14:creationId xmlns:p14="http://schemas.microsoft.com/office/powerpoint/2010/main" val="1470667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3807C-8F45-B61A-EE4D-1805D213CD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B535E5-F4CE-832F-515E-BCF971D058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B854D5-207D-C1D3-7557-60C7D0EA70D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14F5691-B8DE-BFD5-6EC1-91748ECBB6AD}"/>
              </a:ext>
            </a:extLst>
          </p:cNvPr>
          <p:cNvSpPr>
            <a:spLocks noGrp="1"/>
          </p:cNvSpPr>
          <p:nvPr>
            <p:ph type="sldNum" sz="quarter" idx="10"/>
          </p:nvPr>
        </p:nvSpPr>
        <p:spPr/>
        <p:txBody>
          <a:bodyPr/>
          <a:lstStyle/>
          <a:p>
            <a:fld id="{CCA23522-C775-4476-A110-0DF264BE082A}" type="slidenum">
              <a:rPr lang="zh-CN" altLang="en-US" smtClean="0"/>
              <a:t>59</a:t>
            </a:fld>
            <a:endParaRPr lang="zh-CN" altLang="en-US"/>
          </a:p>
        </p:txBody>
      </p:sp>
    </p:spTree>
    <p:extLst>
      <p:ext uri="{BB962C8B-B14F-4D97-AF65-F5344CB8AC3E}">
        <p14:creationId xmlns:p14="http://schemas.microsoft.com/office/powerpoint/2010/main" val="253171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6</a:t>
            </a:fld>
            <a:endParaRPr lang="zh-CN" altLang="en-US"/>
          </a:p>
        </p:txBody>
      </p:sp>
    </p:spTree>
    <p:extLst>
      <p:ext uri="{BB962C8B-B14F-4D97-AF65-F5344CB8AC3E}">
        <p14:creationId xmlns:p14="http://schemas.microsoft.com/office/powerpoint/2010/main" val="1770095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7</a:t>
            </a:fld>
            <a:endParaRPr lang="zh-CN" altLang="en-US"/>
          </a:p>
        </p:txBody>
      </p:sp>
    </p:spTree>
    <p:extLst>
      <p:ext uri="{BB962C8B-B14F-4D97-AF65-F5344CB8AC3E}">
        <p14:creationId xmlns:p14="http://schemas.microsoft.com/office/powerpoint/2010/main" val="2317527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8</a:t>
            </a:fld>
            <a:endParaRPr lang="zh-CN" altLang="en-US"/>
          </a:p>
        </p:txBody>
      </p:sp>
    </p:spTree>
    <p:extLst>
      <p:ext uri="{BB962C8B-B14F-4D97-AF65-F5344CB8AC3E}">
        <p14:creationId xmlns:p14="http://schemas.microsoft.com/office/powerpoint/2010/main" val="3943380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9</a:t>
            </a:fld>
            <a:endParaRPr lang="zh-CN" altLang="en-US"/>
          </a:p>
        </p:txBody>
      </p:sp>
    </p:spTree>
    <p:extLst>
      <p:ext uri="{BB962C8B-B14F-4D97-AF65-F5344CB8AC3E}">
        <p14:creationId xmlns:p14="http://schemas.microsoft.com/office/powerpoint/2010/main" val="2378201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A23522-C775-4476-A110-0DF264BE082A}" type="slidenum">
              <a:rPr lang="zh-CN" altLang="en-US" smtClean="0"/>
              <a:t>10</a:t>
            </a:fld>
            <a:endParaRPr lang="zh-CN" altLang="en-US"/>
          </a:p>
        </p:txBody>
      </p:sp>
    </p:spTree>
    <p:extLst>
      <p:ext uri="{BB962C8B-B14F-4D97-AF65-F5344CB8AC3E}">
        <p14:creationId xmlns:p14="http://schemas.microsoft.com/office/powerpoint/2010/main" val="2426754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92961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5" name="矩形 4"/>
          <p:cNvSpPr/>
          <p:nvPr userDrawn="1"/>
        </p:nvSpPr>
        <p:spPr>
          <a:xfrm>
            <a:off x="0" y="0"/>
            <a:ext cx="9144000" cy="36512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Date Placeholder 3"/>
          <p:cNvSpPr>
            <a:spLocks noGrp="1"/>
          </p:cNvSpPr>
          <p:nvPr>
            <p:ph type="dt" sz="half" idx="10"/>
          </p:nvPr>
        </p:nvSpPr>
        <p:spPr>
          <a:xfrm>
            <a:off x="628650" y="6356351"/>
            <a:ext cx="2057400" cy="365125"/>
          </a:xfrm>
        </p:spPr>
        <p:txBody>
          <a:bodyPr/>
          <a:lstStyle/>
          <a:p>
            <a:endParaRPr lang="zh-CN" altLang="en-US"/>
          </a:p>
        </p:txBody>
      </p:sp>
      <p:sp>
        <p:nvSpPr>
          <p:cNvPr id="4" name="Footer Placeholder 4"/>
          <p:cNvSpPr>
            <a:spLocks noGrp="1"/>
          </p:cNvSpPr>
          <p:nvPr>
            <p:ph type="ftr" sz="quarter" idx="11"/>
          </p:nvPr>
        </p:nvSpPr>
        <p:spPr>
          <a:xfrm>
            <a:off x="3028950" y="6356351"/>
            <a:ext cx="3086100" cy="365125"/>
          </a:xfr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436687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2254783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1253423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105398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3084668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6032" y="365126"/>
            <a:ext cx="8631936" cy="1325563"/>
          </a:xfrm>
        </p:spPr>
        <p:txBody>
          <a:bodyPr/>
          <a:lstStyle>
            <a:lvl1pPr>
              <a:defRPr spc="300">
                <a:solidFill>
                  <a:srgbClr val="002060"/>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350795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46888" y="365126"/>
            <a:ext cx="8650224" cy="1325563"/>
          </a:xfrm>
        </p:spPr>
        <p:txBody>
          <a:bodyPr/>
          <a:lstStyle>
            <a:lvl1pPr>
              <a:defRPr spc="300">
                <a:solidFill>
                  <a:srgbClr val="002060"/>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246888" y="1825625"/>
            <a:ext cx="8650224" cy="4351338"/>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矩形 6"/>
          <p:cNvSpPr/>
          <p:nvPr userDrawn="1"/>
        </p:nvSpPr>
        <p:spPr>
          <a:xfrm>
            <a:off x="0" y="0"/>
            <a:ext cx="9144000" cy="36512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Date Placeholder 3"/>
          <p:cNvSpPr>
            <a:spLocks noGrp="1"/>
          </p:cNvSpPr>
          <p:nvPr>
            <p:ph type="dt" sz="half" idx="10"/>
          </p:nvPr>
        </p:nvSpPr>
        <p:spPr>
          <a:xfrm>
            <a:off x="246888" y="6356351"/>
            <a:ext cx="2057400" cy="365125"/>
          </a:xfrm>
        </p:spPr>
        <p:txBody>
          <a:bodyPr/>
          <a:lstStyle/>
          <a:p>
            <a:endParaRPr lang="zh-CN" altLang="en-US" dirty="0"/>
          </a:p>
        </p:txBody>
      </p:sp>
      <p:sp>
        <p:nvSpPr>
          <p:cNvPr id="6" name="Footer Placeholder 4"/>
          <p:cNvSpPr>
            <a:spLocks noGrp="1"/>
          </p:cNvSpPr>
          <p:nvPr>
            <p:ph type="ftr" sz="quarter" idx="11"/>
          </p:nvPr>
        </p:nvSpPr>
        <p:spPr>
          <a:xfrm>
            <a:off x="3028950" y="6356351"/>
            <a:ext cx="3086100" cy="365125"/>
          </a:xfrm>
        </p:spPr>
        <p:txBody>
          <a:bodyPr/>
          <a:lstStyle/>
          <a:p>
            <a:endParaRPr lang="zh-CN" altLang="en-US"/>
          </a:p>
        </p:txBody>
      </p:sp>
      <p:sp>
        <p:nvSpPr>
          <p:cNvPr id="8" name="Slide Number Placeholder 5"/>
          <p:cNvSpPr>
            <a:spLocks noGrp="1"/>
          </p:cNvSpPr>
          <p:nvPr>
            <p:ph type="sldNum" sz="quarter" idx="12"/>
          </p:nvPr>
        </p:nvSpPr>
        <p:spPr>
          <a:xfrm>
            <a:off x="6839712" y="6356351"/>
            <a:ext cx="2057400" cy="365125"/>
          </a:xfrm>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3533708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238062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4149796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2506527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solidFill>
                  <a:srgbClr val="002060"/>
                </a:solidFill>
              </a:defRPr>
            </a:lvl1p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3741379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solidFill>
                  <a:srgbClr val="002060"/>
                </a:solidFill>
              </a:defRPr>
            </a:lvl1pPr>
          </a:lstStyle>
          <a:p>
            <a:r>
              <a:rPr lang="zh-CN" altLang="en-US" dirty="0"/>
              <a:t>单击此处编辑母版标题样式</a:t>
            </a:r>
            <a:endParaRPr lang="en-US" dirty="0"/>
          </a:p>
        </p:txBody>
      </p:sp>
      <p:sp>
        <p:nvSpPr>
          <p:cNvPr id="6" name="矩形 5"/>
          <p:cNvSpPr/>
          <p:nvPr userDrawn="1"/>
        </p:nvSpPr>
        <p:spPr>
          <a:xfrm>
            <a:off x="0" y="0"/>
            <a:ext cx="9144000" cy="36512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Date Placeholder 3"/>
          <p:cNvSpPr>
            <a:spLocks noGrp="1"/>
          </p:cNvSpPr>
          <p:nvPr>
            <p:ph type="dt" sz="half" idx="10"/>
          </p:nvPr>
        </p:nvSpPr>
        <p:spPr>
          <a:xfrm>
            <a:off x="256032" y="6356350"/>
            <a:ext cx="2057400" cy="365125"/>
          </a:xfr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p:spPr>
        <p:txBody>
          <a:bodyPr/>
          <a:lstStyle/>
          <a:p>
            <a:endParaRPr lang="zh-CN" altLang="en-US"/>
          </a:p>
        </p:txBody>
      </p:sp>
      <p:sp>
        <p:nvSpPr>
          <p:cNvPr id="7" name="Slide Number Placeholder 5"/>
          <p:cNvSpPr>
            <a:spLocks noGrp="1"/>
          </p:cNvSpPr>
          <p:nvPr>
            <p:ph type="sldNum" sz="quarter" idx="12"/>
          </p:nvPr>
        </p:nvSpPr>
        <p:spPr>
          <a:xfrm>
            <a:off x="6830568" y="6356350"/>
            <a:ext cx="2057400" cy="365125"/>
          </a:xfrm>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2912957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848057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32" y="365126"/>
            <a:ext cx="8631936"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256032" y="1825625"/>
            <a:ext cx="8631936"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256032" y="6366766"/>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830568" y="633933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3D701-F6D3-45BB-89CD-EE32AA93FC3C}" type="slidenum">
              <a:rPr lang="zh-CN" altLang="en-US" smtClean="0"/>
              <a:t>‹#›</a:t>
            </a:fld>
            <a:endParaRPr lang="zh-CN" altLang="en-US"/>
          </a:p>
        </p:txBody>
      </p:sp>
    </p:spTree>
    <p:extLst>
      <p:ext uri="{BB962C8B-B14F-4D97-AF65-F5344CB8AC3E}">
        <p14:creationId xmlns:p14="http://schemas.microsoft.com/office/powerpoint/2010/main" val="3225629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4" r:id="rId3"/>
    <p:sldLayoutId id="2147483663" r:id="rId4"/>
    <p:sldLayoutId id="2147483664" r:id="rId5"/>
    <p:sldLayoutId id="2147483665" r:id="rId6"/>
    <p:sldLayoutId id="2147483666" r:id="rId7"/>
    <p:sldLayoutId id="2147483673" r:id="rId8"/>
    <p:sldLayoutId id="2147483667" r:id="rId9"/>
    <p:sldLayoutId id="2147483672" r:id="rId10"/>
    <p:sldLayoutId id="2147483668" r:id="rId11"/>
    <p:sldLayoutId id="2147483669" r:id="rId12"/>
    <p:sldLayoutId id="2147483670" r:id="rId13"/>
    <p:sldLayoutId id="2147483671" r:id="rId14"/>
  </p:sldLayoutIdLst>
  <p:hf hdr="0" ftr="0" dt="0"/>
  <p:txStyles>
    <p:title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image" Target="../media/image1.tmp"/><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12.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slideLayout" Target="../slideLayouts/slideLayout9.xml"/><Relationship Id="rId26" Type="http://schemas.openxmlformats.org/officeDocument/2006/relationships/image" Target="../media/image19.png"/><Relationship Id="rId3" Type="http://schemas.openxmlformats.org/officeDocument/2006/relationships/tags" Target="../tags/tag21.xml"/><Relationship Id="rId21" Type="http://schemas.openxmlformats.org/officeDocument/2006/relationships/tags" Target="../tags/tag288.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5" Type="http://schemas.openxmlformats.org/officeDocument/2006/relationships/tags" Target="../tags/tag290.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16.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18.png"/><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tags" Target="../tags/tag289.xml"/><Relationship Id="rId10" Type="http://schemas.openxmlformats.org/officeDocument/2006/relationships/tags" Target="../tags/tag28.xml"/><Relationship Id="rId19" Type="http://schemas.openxmlformats.org/officeDocument/2006/relationships/tags" Target="../tags/tag287.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17.png"/><Relationship Id="rId27" Type="http://schemas.openxmlformats.org/officeDocument/2006/relationships/image" Target="../media/image1.tmp"/></Relationships>
</file>

<file path=ppt/slides/_rels/slide13.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slideLayout" Target="../slideLayouts/slideLayout9.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 Type="http://schemas.openxmlformats.org/officeDocument/2006/relationships/tags" Target="../tags/tag37.xml"/><Relationship Id="rId16" Type="http://schemas.openxmlformats.org/officeDocument/2006/relationships/tags" Target="../tags/tag51.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10" Type="http://schemas.openxmlformats.org/officeDocument/2006/relationships/tags" Target="../tags/tag45.xml"/><Relationship Id="rId19" Type="http://schemas.openxmlformats.org/officeDocument/2006/relationships/image" Target="../media/image1.tmp"/><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1.tmp"/><Relationship Id="rId5" Type="http://schemas.openxmlformats.org/officeDocument/2006/relationships/tags" Target="../tags/tag57.xml"/><Relationship Id="rId10" Type="http://schemas.openxmlformats.org/officeDocument/2006/relationships/image" Target="../media/image5.png"/><Relationship Id="rId4" Type="http://schemas.openxmlformats.org/officeDocument/2006/relationships/tags" Target="../tags/tag56.xml"/><Relationship Id="rId9"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slideLayout" Target="../slideLayouts/slideLayout9.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 Type="http://schemas.openxmlformats.org/officeDocument/2006/relationships/tags" Target="../tags/tag62.xml"/><Relationship Id="rId16" Type="http://schemas.openxmlformats.org/officeDocument/2006/relationships/tags" Target="../tags/tag76.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10" Type="http://schemas.openxmlformats.org/officeDocument/2006/relationships/tags" Target="../tags/tag70.xml"/><Relationship Id="rId19" Type="http://schemas.openxmlformats.org/officeDocument/2006/relationships/image" Target="../media/image1.tmp"/><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s>
</file>

<file path=ppt/slides/_rels/slide25.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slideLayout" Target="../slideLayouts/slideLayout9.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tags" Target="../tags/tag94.xml"/><Relationship Id="rId2" Type="http://schemas.openxmlformats.org/officeDocument/2006/relationships/tags" Target="../tags/tag79.xml"/><Relationship Id="rId16" Type="http://schemas.openxmlformats.org/officeDocument/2006/relationships/tags" Target="../tags/tag93.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tags" Target="../tags/tag92.xml"/><Relationship Id="rId10" Type="http://schemas.openxmlformats.org/officeDocument/2006/relationships/tags" Target="../tags/tag87.xml"/><Relationship Id="rId19" Type="http://schemas.openxmlformats.org/officeDocument/2006/relationships/image" Target="../media/image1.tmp"/><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image" Target="../media/image1.tmp"/><Relationship Id="rId2" Type="http://schemas.openxmlformats.org/officeDocument/2006/relationships/tags" Target="../tags/tag96.xml"/><Relationship Id="rId16" Type="http://schemas.openxmlformats.org/officeDocument/2006/relationships/slideLayout" Target="../slideLayouts/slideLayout9.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tags" Target="../tags/tag109.xml"/><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s>
</file>

<file path=ppt/slides/_rels/slide35.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18" Type="http://schemas.openxmlformats.org/officeDocument/2006/relationships/slideLayout" Target="../slideLayouts/slideLayout9.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tags" Target="../tags/tag126.xml"/><Relationship Id="rId2" Type="http://schemas.openxmlformats.org/officeDocument/2006/relationships/tags" Target="../tags/tag111.xml"/><Relationship Id="rId16" Type="http://schemas.openxmlformats.org/officeDocument/2006/relationships/tags" Target="../tags/tag125.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5" Type="http://schemas.openxmlformats.org/officeDocument/2006/relationships/tags" Target="../tags/tag124.xml"/><Relationship Id="rId10" Type="http://schemas.openxmlformats.org/officeDocument/2006/relationships/tags" Target="../tags/tag119.xml"/><Relationship Id="rId19" Type="http://schemas.openxmlformats.org/officeDocument/2006/relationships/image" Target="../media/image1.tmp"/><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tags" Target="../tags/tag123.xml"/></Relationships>
</file>

<file path=ppt/slides/_rels/slide36.xml.rels><?xml version="1.0" encoding="UTF-8" standalone="yes"?>
<Relationships xmlns="http://schemas.openxmlformats.org/package/2006/relationships"><Relationship Id="rId8" Type="http://schemas.openxmlformats.org/officeDocument/2006/relationships/tags" Target="../tags/tag134.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1.tmp"/><Relationship Id="rId5" Type="http://schemas.openxmlformats.org/officeDocument/2006/relationships/tags" Target="../tags/tag131.xml"/><Relationship Id="rId10" Type="http://schemas.openxmlformats.org/officeDocument/2006/relationships/slideLayout" Target="../slideLayouts/slideLayout9.xml"/><Relationship Id="rId4" Type="http://schemas.openxmlformats.org/officeDocument/2006/relationships/tags" Target="../tags/tag130.xml"/><Relationship Id="rId9" Type="http://schemas.openxmlformats.org/officeDocument/2006/relationships/tags" Target="../tags/tag135.xml"/></Relationships>
</file>

<file path=ppt/slides/_rels/slide37.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image" Target="../media/image1.tmp"/><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image" Target="../media/image15.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37.xml"/><Relationship Id="rId5" Type="http://schemas.openxmlformats.org/officeDocument/2006/relationships/tags" Target="../tags/tag140.xml"/><Relationship Id="rId10" Type="http://schemas.openxmlformats.org/officeDocument/2006/relationships/slideLayout" Target="../slideLayouts/slideLayout9.xml"/><Relationship Id="rId4" Type="http://schemas.openxmlformats.org/officeDocument/2006/relationships/tags" Target="../tags/tag139.xml"/><Relationship Id="rId9" Type="http://schemas.openxmlformats.org/officeDocument/2006/relationships/tags" Target="../tags/tag14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032" y="374854"/>
            <a:ext cx="8631936" cy="1325563"/>
          </a:xfrm>
        </p:spPr>
        <p:txBody>
          <a:bodyPr>
            <a:normAutofit fontScale="90000"/>
          </a:bodyPr>
          <a:lstStyle/>
          <a:p>
            <a:pPr algn="ctr"/>
            <a:r>
              <a:rPr lang="zh-CN" altLang="en-US" sz="5400" b="1" dirty="0">
                <a:solidFill>
                  <a:schemeClr val="tx1"/>
                </a:solidFill>
                <a:effectLst/>
                <a:latin typeface="Times New Roman" panose="02020603050405020304" pitchFamily="18" charset="0"/>
                <a:cs typeface="Times New Roman" panose="02020603050405020304" pitchFamily="18" charset="0"/>
              </a:rPr>
              <a:t>第</a:t>
            </a:r>
            <a:r>
              <a:rPr lang="en-US" altLang="zh-CN" sz="5400" b="1" dirty="0">
                <a:solidFill>
                  <a:schemeClr val="tx1"/>
                </a:solidFill>
                <a:effectLst/>
                <a:latin typeface="Times New Roman" panose="02020603050405020304" pitchFamily="18" charset="0"/>
                <a:cs typeface="Times New Roman" panose="02020603050405020304" pitchFamily="18" charset="0"/>
              </a:rPr>
              <a:t>2</a:t>
            </a:r>
            <a:r>
              <a:rPr lang="zh-CN" altLang="en-US" sz="5400" b="1" dirty="0">
                <a:solidFill>
                  <a:schemeClr val="tx1"/>
                </a:solidFill>
                <a:effectLst/>
                <a:latin typeface="Times New Roman" panose="02020603050405020304" pitchFamily="18" charset="0"/>
                <a:cs typeface="Times New Roman" panose="02020603050405020304" pitchFamily="18" charset="0"/>
              </a:rPr>
              <a:t>章 传感器网络的</a:t>
            </a:r>
            <a:br>
              <a:rPr lang="en-US" altLang="zh-CN" sz="5400" b="1" dirty="0">
                <a:solidFill>
                  <a:schemeClr val="tx1"/>
                </a:solidFill>
                <a:effectLst/>
                <a:latin typeface="Times New Roman" panose="02020603050405020304" pitchFamily="18" charset="0"/>
                <a:cs typeface="Times New Roman" panose="02020603050405020304" pitchFamily="18" charset="0"/>
              </a:rPr>
            </a:br>
            <a:r>
              <a:rPr lang="zh-CN" altLang="en-US" sz="5400" b="1" dirty="0">
                <a:solidFill>
                  <a:schemeClr val="tx1"/>
                </a:solidFill>
                <a:effectLst/>
              </a:rPr>
              <a:t>协议架构及关键技术</a:t>
            </a:r>
            <a:endParaRPr lang="zh-CN" altLang="en-US" sz="3200" b="1" dirty="0">
              <a:solidFill>
                <a:schemeClr val="tx1"/>
              </a:solidFill>
              <a:effectLst/>
            </a:endParaRPr>
          </a:p>
        </p:txBody>
      </p:sp>
      <p:sp>
        <p:nvSpPr>
          <p:cNvPr id="3" name="内容占位符 2"/>
          <p:cNvSpPr>
            <a:spLocks noGrp="1"/>
          </p:cNvSpPr>
          <p:nvPr>
            <p:ph idx="1"/>
          </p:nvPr>
        </p:nvSpPr>
        <p:spPr>
          <a:xfrm>
            <a:off x="531743" y="1924590"/>
            <a:ext cx="8080513" cy="4351338"/>
          </a:xfrm>
        </p:spPr>
        <p:txBody>
          <a:bodyPr>
            <a:normAutofit/>
          </a:bodyPr>
          <a:lstStyle/>
          <a:p>
            <a:pPr marL="0" indent="0">
              <a:lnSpc>
                <a:spcPct val="100000"/>
              </a:lnSpc>
              <a:buNone/>
            </a:pPr>
            <a:r>
              <a:rPr lang="en-US" altLang="zh-CN" sz="3600" b="1" spc="300" dirty="0">
                <a:latin typeface="Times New Roman" panose="02020603050405020304" pitchFamily="18" charset="0"/>
                <a:cs typeface="Times New Roman" panose="02020603050405020304" pitchFamily="18" charset="0"/>
              </a:rPr>
              <a:t>2.1 OSI</a:t>
            </a:r>
            <a:r>
              <a:rPr lang="zh-CN" altLang="en-US" sz="3600" b="1" spc="300" dirty="0">
                <a:latin typeface="Times New Roman" panose="02020603050405020304" pitchFamily="18" charset="0"/>
                <a:cs typeface="Times New Roman" panose="02020603050405020304" pitchFamily="18" charset="0"/>
              </a:rPr>
              <a:t>七层模型介绍</a:t>
            </a:r>
            <a:endParaRPr lang="en-US" altLang="zh-CN" sz="3600" b="1" spc="3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3600" b="1" spc="300" dirty="0">
                <a:latin typeface="Times New Roman" panose="02020603050405020304" pitchFamily="18" charset="0"/>
                <a:cs typeface="Times New Roman" panose="02020603050405020304" pitchFamily="18" charset="0"/>
              </a:rPr>
              <a:t>2.2 </a:t>
            </a:r>
            <a:r>
              <a:rPr lang="zh-CN" altLang="en-US" sz="3600" b="1" spc="300" dirty="0">
                <a:latin typeface="Times New Roman" panose="02020603050405020304" pitchFamily="18" charset="0"/>
                <a:cs typeface="Times New Roman" panose="02020603050405020304" pitchFamily="18" charset="0"/>
              </a:rPr>
              <a:t>物理层协议</a:t>
            </a:r>
            <a:endParaRPr lang="en-US" altLang="zh-CN" sz="3600" b="1" spc="3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3600" b="1" spc="300" dirty="0">
                <a:latin typeface="Times New Roman" panose="02020603050405020304" pitchFamily="18" charset="0"/>
                <a:cs typeface="Times New Roman" panose="02020603050405020304" pitchFamily="18" charset="0"/>
              </a:rPr>
              <a:t>2.3 </a:t>
            </a:r>
            <a:r>
              <a:rPr lang="zh-CN" altLang="en-US" sz="3600" b="1" spc="300" dirty="0">
                <a:latin typeface="Times New Roman" panose="02020603050405020304" pitchFamily="18" charset="0"/>
                <a:cs typeface="Times New Roman" panose="02020603050405020304" pitchFamily="18" charset="0"/>
              </a:rPr>
              <a:t>数据链路层协议</a:t>
            </a:r>
            <a:endParaRPr lang="en-US" altLang="zh-CN" sz="3600" b="1" spc="3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3600" b="1" spc="300" dirty="0">
                <a:latin typeface="Times New Roman" panose="02020603050405020304" pitchFamily="18" charset="0"/>
                <a:cs typeface="Times New Roman" panose="02020603050405020304" pitchFamily="18" charset="0"/>
              </a:rPr>
              <a:t>2.4 </a:t>
            </a:r>
            <a:r>
              <a:rPr lang="zh-CN" altLang="en-US" sz="3600" b="1" spc="300" dirty="0">
                <a:latin typeface="Times New Roman" panose="02020603050405020304" pitchFamily="18" charset="0"/>
                <a:cs typeface="Times New Roman" panose="02020603050405020304" pitchFamily="18" charset="0"/>
              </a:rPr>
              <a:t>网络层协议</a:t>
            </a:r>
            <a:endParaRPr lang="en-US" altLang="zh-CN" sz="3600" b="1" spc="3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3600" b="1" spc="300" dirty="0">
                <a:latin typeface="Times New Roman" panose="02020603050405020304" pitchFamily="18" charset="0"/>
                <a:cs typeface="Times New Roman" panose="02020603050405020304" pitchFamily="18" charset="0"/>
              </a:rPr>
              <a:t>2.5 </a:t>
            </a:r>
            <a:r>
              <a:rPr lang="zh-CN" altLang="en-US" sz="3600" b="1" spc="300" dirty="0">
                <a:latin typeface="Times New Roman" panose="02020603050405020304" pitchFamily="18" charset="0"/>
                <a:cs typeface="Times New Roman" panose="02020603050405020304" pitchFamily="18" charset="0"/>
              </a:rPr>
              <a:t>传输层协议</a:t>
            </a:r>
            <a:endParaRPr lang="en-US" altLang="zh-CN" sz="3600" b="1" spc="3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3600" b="1" spc="300" dirty="0">
                <a:latin typeface="Times New Roman" panose="02020603050405020304" pitchFamily="18" charset="0"/>
                <a:cs typeface="Times New Roman" panose="02020603050405020304" pitchFamily="18" charset="0"/>
              </a:rPr>
              <a:t>2.6 </a:t>
            </a:r>
            <a:r>
              <a:rPr lang="zh-CN" altLang="en-US" sz="3600" b="1" spc="300" dirty="0">
                <a:latin typeface="Times New Roman" panose="02020603050405020304" pitchFamily="18" charset="0"/>
                <a:cs typeface="Times New Roman" panose="02020603050405020304" pitchFamily="18" charset="0"/>
              </a:rPr>
              <a:t>总结</a:t>
            </a:r>
            <a:endParaRPr lang="en-US" altLang="zh-CN" sz="3600" b="1" spc="3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E663D701-F6D3-45BB-89CD-EE32AA93FC3C}" type="slidenum">
              <a:rPr lang="zh-CN" altLang="en-US" smtClean="0"/>
              <a:t>1</a:t>
            </a:fld>
            <a:endParaRPr lang="zh-CN" altLang="en-US" dirty="0"/>
          </a:p>
        </p:txBody>
      </p:sp>
    </p:spTree>
    <p:extLst>
      <p:ext uri="{BB962C8B-B14F-4D97-AF65-F5344CB8AC3E}">
        <p14:creationId xmlns:p14="http://schemas.microsoft.com/office/powerpoint/2010/main" val="1641313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10</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256032" y="1509197"/>
            <a:ext cx="8695463" cy="4172809"/>
          </a:xfrm>
          <a:prstGeom prst="rect">
            <a:avLst/>
          </a:prstGeom>
          <a:noFill/>
        </p:spPr>
        <p:txBody>
          <a:bodyPr wrap="square" rtlCol="0">
            <a:spAutoFit/>
          </a:bodyPr>
          <a:lstStyle/>
          <a:p>
            <a:pPr algn="just">
              <a:lnSpc>
                <a:spcPct val="14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数据链路层的</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FEC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与物理层的信道编码的关系</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相同点：</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Wingdings" panose="05000000000000000000" pitchFamily="2" charset="2"/>
              <a:buChar char="u"/>
            </a:pP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目标一致：</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提高通信的可靠性</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Wingdings" panose="05000000000000000000" pitchFamily="2" charset="2"/>
              <a:buChar char="u"/>
            </a:pP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方案交叉：</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可能采用相同的编码技术</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不同点：</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Wingdings" panose="05000000000000000000" pitchFamily="2" charset="2"/>
              <a:buChar char="u"/>
            </a:pP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层次分工：</a:t>
            </a:r>
            <a:endPar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1485900" lvl="2" indent="-571500" algn="just">
              <a:lnSpc>
                <a:spcPct val="140000"/>
              </a:lnSpc>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信道编码针对物理层信号的比特流，提高抗干扰能力</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485900" lvl="2" indent="-571500" algn="just">
              <a:lnSpc>
                <a:spcPct val="140000"/>
              </a:lnSpc>
              <a:buFont typeface="Wingdings" panose="05000000000000000000" pitchFamily="2" charset="2"/>
              <a:buChar char="p"/>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FEC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针对数据链路层数据帧进行消息检测和纠正</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2) </a:t>
            </a:r>
            <a:r>
              <a:rPr lang="zh-CN" altLang="en-US" sz="3200" dirty="0">
                <a:solidFill>
                  <a:schemeClr val="tx1"/>
                </a:solidFill>
                <a:effectLst/>
                <a:latin typeface="微软雅黑" panose="020B0503020204020204" pitchFamily="34" charset="-122"/>
                <a:ea typeface="微软雅黑" panose="020B0503020204020204" pitchFamily="34" charset="-122"/>
              </a:rPr>
              <a:t>差错控制</a:t>
            </a:r>
          </a:p>
        </p:txBody>
      </p:sp>
    </p:spTree>
    <p:extLst>
      <p:ext uri="{BB962C8B-B14F-4D97-AF65-F5344CB8AC3E}">
        <p14:creationId xmlns:p14="http://schemas.microsoft.com/office/powerpoint/2010/main" val="282154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2282740-A8FD-4912-94D0-D7C4926389DA}"/>
              </a:ext>
            </a:extLst>
          </p:cNvPr>
          <p:cNvSpPr>
            <a:spLocks noGrp="1"/>
          </p:cNvSpPr>
          <p:nvPr>
            <p:ph type="sldNum" sz="quarter" idx="12"/>
          </p:nvPr>
        </p:nvSpPr>
        <p:spPr/>
        <p:txBody>
          <a:bodyPr/>
          <a:lstStyle/>
          <a:p>
            <a:fld id="{E663D701-F6D3-45BB-89CD-EE32AA93FC3C}" type="slidenum">
              <a:rPr lang="zh-CN" altLang="en-US" smtClean="0"/>
              <a:t>11</a:t>
            </a:fld>
            <a:endParaRPr lang="zh-CN" altLang="en-US"/>
          </a:p>
        </p:txBody>
      </p:sp>
      <p:sp>
        <p:nvSpPr>
          <p:cNvPr id="6" name="文本框 5">
            <a:extLst>
              <a:ext uri="{FF2B5EF4-FFF2-40B4-BE49-F238E27FC236}">
                <a16:creationId xmlns:a16="http://schemas.microsoft.com/office/drawing/2014/main" id="{DD618953-F174-4EBB-9658-C296A518CA0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对发送的数据流“</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011010</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”进行奇校验码编码，正确的是</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__________</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7" name="文本框 6">
            <a:extLst>
              <a:ext uri="{FF2B5EF4-FFF2-40B4-BE49-F238E27FC236}">
                <a16:creationId xmlns:a16="http://schemas.microsoft.com/office/drawing/2014/main" id="{4E525461-9F82-4435-99C9-E5B136A589FF}"/>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0110100</a:t>
            </a:r>
            <a:endPar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endParaRPr>
          </a:p>
        </p:txBody>
      </p:sp>
      <p:sp>
        <p:nvSpPr>
          <p:cNvPr id="8" name="文本框 7">
            <a:extLst>
              <a:ext uri="{FF2B5EF4-FFF2-40B4-BE49-F238E27FC236}">
                <a16:creationId xmlns:a16="http://schemas.microsoft.com/office/drawing/2014/main" id="{FA0E3A21-757E-496D-96F9-54D4CFAA9C2E}"/>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0110101</a:t>
            </a:r>
            <a:endPar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endParaRPr>
          </a:p>
        </p:txBody>
      </p:sp>
      <p:sp>
        <p:nvSpPr>
          <p:cNvPr id="9" name="文本框 8">
            <a:extLst>
              <a:ext uri="{FF2B5EF4-FFF2-40B4-BE49-F238E27FC236}">
                <a16:creationId xmlns:a16="http://schemas.microsoft.com/office/drawing/2014/main" id="{479F419D-F96C-47DB-B7BF-70B7F2ED1B70}"/>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01101001</a:t>
            </a:r>
            <a:endPar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endParaRPr>
          </a:p>
        </p:txBody>
      </p:sp>
      <p:sp>
        <p:nvSpPr>
          <p:cNvPr id="10" name="文本框 9">
            <a:extLst>
              <a:ext uri="{FF2B5EF4-FFF2-40B4-BE49-F238E27FC236}">
                <a16:creationId xmlns:a16="http://schemas.microsoft.com/office/drawing/2014/main" id="{4A17B2F6-988D-4DC4-B6FA-B0D79B57C18C}"/>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011010000</a:t>
            </a:r>
            <a:endPar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endParaRPr>
          </a:p>
        </p:txBody>
      </p:sp>
      <p:sp>
        <p:nvSpPr>
          <p:cNvPr id="11" name="椭圆 10">
            <a:extLst>
              <a:ext uri="{FF2B5EF4-FFF2-40B4-BE49-F238E27FC236}">
                <a16:creationId xmlns:a16="http://schemas.microsoft.com/office/drawing/2014/main" id="{E8E5416A-B139-4D3B-8E01-F5E018A560D4}"/>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50BF0F38-C870-42B7-B467-475F7A9BD019}"/>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B16FA96F-3AC8-4D2C-9A1F-354E739A121B}"/>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F7D04A68-5617-465C-A5AC-EACFF502CEE6}"/>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E8288C84-A851-44AB-9DE7-CBF212785452}"/>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347C9CAB-F874-4476-9787-DE4E3D2E0FD8}"/>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D88BAC6E-46FE-4931-AD8D-821883A06525}"/>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36DDCD63-C11A-4E90-BD05-7CEDB938FE9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FFE45416-053A-4224-BBA7-1CF852B6AF5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5E93C630-860F-460B-99C8-EB220328D68A}"/>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F53EDC1F-17C2-4385-98B7-5995E68FEBA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0733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C9A90F2-B95A-44A8-AEB4-55DB3C89E057}"/>
              </a:ext>
            </a:extLst>
          </p:cNvPr>
          <p:cNvSpPr>
            <a:spLocks noGrp="1"/>
          </p:cNvSpPr>
          <p:nvPr>
            <p:ph type="sldNum" sz="quarter" idx="12"/>
          </p:nvPr>
        </p:nvSpPr>
        <p:spPr/>
        <p:txBody>
          <a:bodyPr/>
          <a:lstStyle/>
          <a:p>
            <a:fld id="{E663D701-F6D3-45BB-89CD-EE32AA93FC3C}" type="slidenum">
              <a:rPr lang="zh-CN" altLang="en-US" smtClean="0"/>
              <a:t>12</a:t>
            </a:fld>
            <a:endParaRPr lang="zh-CN" altLang="en-US"/>
          </a:p>
        </p:txBody>
      </p:sp>
      <p:sp>
        <p:nvSpPr>
          <p:cNvPr id="5" name="文本框 4">
            <a:extLst>
              <a:ext uri="{FF2B5EF4-FFF2-40B4-BE49-F238E27FC236}">
                <a16:creationId xmlns:a16="http://schemas.microsoft.com/office/drawing/2014/main" id="{6E814341-31CE-4F33-B9CD-0890CD145DB0}"/>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若采用</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2PSK</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方式对二进制信号进行调制，以下调制策略合适的是</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________</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B091CD5-7182-45A9-9482-22046293484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m:t>
                      </m:r>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0</m:t>
                      </m:r>
                      <m:r>
                        <a:rPr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func>
                        <m:funcPr>
                          <m:ctrlP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funcPr>
                        <m:fName>
                          <m:r>
                            <m:rPr>
                              <m:sty m:val="p"/>
                            </m:rPr>
                            <a:rPr lang="en-US" altLang="zh-CN" sz="2600" b="0" i="0"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cos</m:t>
                          </m:r>
                        </m:fName>
                        <m:e>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𝜔</m:t>
                          </m:r>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𝑡</m:t>
                          </m:r>
                        </m:e>
                      </m:func>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7B091CD5-7182-45A9-9482-22046293484E}"/>
                  </a:ext>
                </a:extLst>
              </p:cNvPr>
              <p:cNvSpPr txBox="1">
                <a:spLocks noRot="1" noChangeAspect="1" noMove="1" noResize="1" noEditPoints="1" noAdjustHandles="1" noChangeArrowheads="1" noChangeShapeType="1" noTextEdit="1"/>
              </p:cNvSpPr>
              <p:nvPr>
                <p:custDataLst>
                  <p:tags r:id="rId19"/>
                </p:custDataLst>
              </p:nvPr>
            </p:nvSpPr>
            <p:spPr>
              <a:xfrm>
                <a:off x="1828800" y="2786063"/>
                <a:ext cx="6400800" cy="642938"/>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2B328DC-BE0B-4B4C-9ED2-4D71F5D2C50B}"/>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m:t>
                      </m:r>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𝐴</m:t>
                      </m:r>
                      <m:func>
                        <m:funcPr>
                          <m:ctrlP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funcPr>
                        <m:fName>
                          <m:r>
                            <m:rPr>
                              <m:sty m:val="p"/>
                            </m:rPr>
                            <a:rPr lang="en-US" altLang="zh-CN" sz="2600" b="0" i="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cos</m:t>
                          </m:r>
                        </m:fName>
                        <m:e>
                          <m:sSub>
                            <m:sSubPr>
                              <m:ctrlP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𝜔</m:t>
                              </m:r>
                            </m:e>
                            <m:sub>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𝑡</m:t>
                          </m:r>
                        </m:e>
                      </m:func>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r>
                        <a:rPr lang="en-US" altLang="zh-CN" sz="260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𝐴</m:t>
                      </m:r>
                      <m:func>
                        <m:funcPr>
                          <m:ctrlPr>
                            <a:rPr lang="en-US" altLang="zh-CN" sz="2600" i="1">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funcPr>
                        <m:fName>
                          <m:r>
                            <m:rPr>
                              <m:sty m:val="p"/>
                            </m:rPr>
                            <a:rPr lang="en-US" altLang="zh-CN" sz="260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cos</m:t>
                          </m:r>
                        </m:fName>
                        <m:e>
                          <m:sSub>
                            <m:sSubPr>
                              <m:ctrlPr>
                                <a:rPr lang="en-US" altLang="zh-CN" sz="2600" i="1">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i="1">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𝜔</m:t>
                              </m:r>
                            </m:e>
                            <m:sub>
                              <m:r>
                                <a:rPr lang="en-US" altLang="zh-CN" sz="2600" i="1">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2</m:t>
                              </m:r>
                            </m:sub>
                          </m:sSub>
                          <m:r>
                            <a:rPr lang="en-US" altLang="zh-CN" sz="2600" i="1">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𝑡</m:t>
                          </m:r>
                        </m:e>
                      </m:func>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32B328DC-BE0B-4B4C-9ED2-4D71F5D2C50B}"/>
                  </a:ext>
                </a:extLst>
              </p:cNvPr>
              <p:cNvSpPr txBox="1">
                <a:spLocks noRot="1" noChangeAspect="1" noMove="1" noResize="1" noEditPoints="1" noAdjustHandles="1" noChangeArrowheads="1" noChangeShapeType="1" noTextEdit="1"/>
              </p:cNvSpPr>
              <p:nvPr>
                <p:custDataLst>
                  <p:tags r:id="rId21"/>
                </p:custDataLst>
              </p:nvPr>
            </p:nvSpPr>
            <p:spPr>
              <a:xfrm>
                <a:off x="1828800" y="3643313"/>
                <a:ext cx="6400800" cy="64293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658C71-FCB0-4060-A8DD-CE13A4CB8921}"/>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m:t>
                      </m:r>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𝐴</m:t>
                      </m:r>
                      <m:func>
                        <m:funcPr>
                          <m:ctrlP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funcPr>
                        <m:fName>
                          <m:r>
                            <m:rPr>
                              <m:sty m:val="p"/>
                            </m:rPr>
                            <a:rPr lang="en-US" altLang="zh-CN" sz="2600" b="0" i="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cos</m:t>
                          </m:r>
                        </m:fName>
                        <m:e>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𝜔</m:t>
                          </m:r>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𝑡</m:t>
                          </m:r>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𝜙</m:t>
                              </m:r>
                            </m:e>
                            <m:sub>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e>
                      </m:func>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𝐴</m:t>
                      </m:r>
                      <m:func>
                        <m:funcPr>
                          <m:ctrlP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funcPr>
                        <m:fName>
                          <m:r>
                            <m:rPr>
                              <m:sty m:val="p"/>
                            </m:rPr>
                            <a:rPr lang="en-US" altLang="zh-CN" sz="2600" b="0" i="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cos</m:t>
                          </m:r>
                        </m:fName>
                        <m:e>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𝜔</m:t>
                          </m:r>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𝑡</m:t>
                          </m:r>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𝜙</m:t>
                              </m:r>
                            </m:e>
                            <m:sub>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2</m:t>
                              </m:r>
                            </m:sub>
                          </m:sSub>
                          <m:r>
                            <a:rPr lang="en-US" altLang="zh-CN" sz="2600" b="0" i="1"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e>
                      </m:func>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15658C71-FCB0-4060-A8DD-CE13A4CB8921}"/>
                  </a:ext>
                </a:extLst>
              </p:cNvPr>
              <p:cNvSpPr txBox="1">
                <a:spLocks noRot="1" noChangeAspect="1" noMove="1" noResize="1" noEditPoints="1" noAdjustHandles="1" noChangeArrowheads="1" noChangeShapeType="1" noTextEdit="1"/>
              </p:cNvSpPr>
              <p:nvPr>
                <p:custDataLst>
                  <p:tags r:id="rId23"/>
                </p:custDataLst>
              </p:nvPr>
            </p:nvSpPr>
            <p:spPr>
              <a:xfrm>
                <a:off x="1828800" y="4500563"/>
                <a:ext cx="6400800" cy="642938"/>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E265E6D-B78E-48BC-89EC-0048DEF7950C}"/>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m:t>
                      </m:r>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𝐴</m:t>
                      </m:r>
                      <m:func>
                        <m:funcPr>
                          <m:ctrlP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funcPr>
                        <m:fName>
                          <m:r>
                            <m:rPr>
                              <m:sty m:val="p"/>
                            </m:rPr>
                            <a:rPr lang="en-US" altLang="zh-CN" sz="2600" b="0" i="0"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cos</m:t>
                          </m:r>
                        </m:fName>
                        <m:e>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𝜔</m:t>
                              </m:r>
                            </m:e>
                            <m:sub>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𝑡</m:t>
                          </m:r>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𝜙</m:t>
                              </m:r>
                            </m:e>
                            <m:sub>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e>
                      </m:func>
                      <m:r>
                        <a:rPr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𝐴</m:t>
                      </m:r>
                      <m:func>
                        <m:funcPr>
                          <m:ctrlP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funcPr>
                        <m:fName>
                          <m:r>
                            <m:rPr>
                              <m:sty m:val="p"/>
                            </m:rPr>
                            <a:rPr lang="en-US" altLang="zh-CN" sz="2600" b="0" i="0"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cos</m:t>
                          </m:r>
                        </m:fName>
                        <m:e>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𝜔</m:t>
                          </m:r>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𝑡</m:t>
                          </m:r>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𝜙</m:t>
                              </m:r>
                            </m:e>
                            <m:sub>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2</m:t>
                              </m:r>
                            </m:sub>
                          </m:sSub>
                          <m:r>
                            <a:rPr lang="en-US" altLang="zh-CN" sz="2600" b="0" i="1" dirty="0" smtClean="0">
                              <a:solidFill>
                                <a:srgbClr val="C00000"/>
                              </a:solidFill>
                              <a:latin typeface="Cambria Math" panose="02040503050406030204" pitchFamily="18" charset="0"/>
                              <a:ea typeface="Microsoft Yahei" panose="020B0503020204020204" pitchFamily="34" charset="-122"/>
                              <a:sym typeface="Microsoft Yahei" panose="020B0503020204020204" pitchFamily="34" charset="-122"/>
                            </a:rPr>
                            <m:t>)</m:t>
                          </m:r>
                        </m:e>
                      </m:func>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3E265E6D-B78E-48BC-89EC-0048DEF7950C}"/>
                  </a:ext>
                </a:extLst>
              </p:cNvPr>
              <p:cNvSpPr txBox="1">
                <a:spLocks noRot="1" noChangeAspect="1" noMove="1" noResize="1" noEditPoints="1" noAdjustHandles="1" noChangeArrowheads="1" noChangeShapeType="1" noTextEdit="1"/>
              </p:cNvSpPr>
              <p:nvPr>
                <p:custDataLst>
                  <p:tags r:id="rId25"/>
                </p:custDataLst>
              </p:nvPr>
            </p:nvSpPr>
            <p:spPr>
              <a:xfrm>
                <a:off x="1828800" y="5357813"/>
                <a:ext cx="6400800" cy="642938"/>
              </a:xfrm>
              <a:prstGeom prst="rect">
                <a:avLst/>
              </a:prstGeom>
              <a:blipFill>
                <a:blip r:embed="rId26"/>
                <a:stretch>
                  <a:fillRect/>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39025609-143F-422C-AC9E-380F6709E2E9}"/>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8C4B64D-5532-45D8-A0D1-FAFA09A11BC0}"/>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CC3B8FD-45A0-4275-B09B-DA07E97A15B4}"/>
              </a:ext>
            </a:extLst>
          </p:cNvPr>
          <p:cNvSpPr>
            <a:spLocks noChangeAspect="1"/>
          </p:cNvSpPr>
          <p:nvPr>
            <p:custDataLst>
              <p:tags r:id="rId9"/>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97FA2A80-CE72-4E85-B05C-FF5AA088245E}"/>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1F0A7F7C-8A44-4A1F-A30E-634014D1BDC0}"/>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E5457663-407E-4E9B-AD8C-C0CEC7F8168B}"/>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4F8F60A6-359C-4287-A144-740EB999CEC7}"/>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a:extLst>
                <a:ext uri="{FF2B5EF4-FFF2-40B4-BE49-F238E27FC236}">
                  <a16:creationId xmlns:a16="http://schemas.microsoft.com/office/drawing/2014/main" id="{DE0E9039-3130-416F-8674-74E09258F828}"/>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a:extLst>
                <a:ext uri="{FF2B5EF4-FFF2-40B4-BE49-F238E27FC236}">
                  <a16:creationId xmlns:a16="http://schemas.microsoft.com/office/drawing/2014/main" id="{EA23F693-3467-48A5-BFA3-3DEE98F30FA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a:extLst>
                <a:ext uri="{FF2B5EF4-FFF2-40B4-BE49-F238E27FC236}">
                  <a16:creationId xmlns:a16="http://schemas.microsoft.com/office/drawing/2014/main" id="{2DB97389-A83A-4C67-97A3-B76293A763E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6E6C8331-6072-46D7-ACBB-FB940C15A512}"/>
              </a:ext>
            </a:extLst>
          </p:cNvPr>
          <p:cNvPicPr>
            <a:picLocks/>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67019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F095ADF-8F24-4A80-B623-5F0166CF3C1E}"/>
              </a:ext>
            </a:extLst>
          </p:cNvPr>
          <p:cNvSpPr>
            <a:spLocks noGrp="1"/>
          </p:cNvSpPr>
          <p:nvPr>
            <p:ph type="sldNum" sz="quarter" idx="12"/>
          </p:nvPr>
        </p:nvSpPr>
        <p:spPr/>
        <p:txBody>
          <a:bodyPr/>
          <a:lstStyle/>
          <a:p>
            <a:fld id="{E663D701-F6D3-45BB-89CD-EE32AA93FC3C}" type="slidenum">
              <a:rPr lang="zh-CN" altLang="en-US" smtClean="0"/>
              <a:t>13</a:t>
            </a:fld>
            <a:endParaRPr lang="zh-CN" altLang="en-US"/>
          </a:p>
        </p:txBody>
      </p:sp>
      <p:sp>
        <p:nvSpPr>
          <p:cNvPr id="6" name="文本框 5">
            <a:extLst>
              <a:ext uri="{FF2B5EF4-FFF2-40B4-BE49-F238E27FC236}">
                <a16:creationId xmlns:a16="http://schemas.microsoft.com/office/drawing/2014/main" id="{12937BB5-3287-4FEB-BD77-0540CAD5AB6A}"/>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信源端的信息操作顺序是</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_______</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7" name="文本框 6">
            <a:extLst>
              <a:ext uri="{FF2B5EF4-FFF2-40B4-BE49-F238E27FC236}">
                <a16:creationId xmlns:a16="http://schemas.microsoft.com/office/drawing/2014/main" id="{EDCF022D-01FE-458E-BD29-2FEA22866EF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信源编码、信道编码、调制</a:t>
            </a:r>
          </a:p>
        </p:txBody>
      </p:sp>
      <p:sp>
        <p:nvSpPr>
          <p:cNvPr id="8" name="文本框 7">
            <a:extLst>
              <a:ext uri="{FF2B5EF4-FFF2-40B4-BE49-F238E27FC236}">
                <a16:creationId xmlns:a16="http://schemas.microsoft.com/office/drawing/2014/main" id="{9A65F59F-32DA-4CBF-9517-2F62D084F46D}"/>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调制、信道编码、信源编码</a:t>
            </a:r>
          </a:p>
        </p:txBody>
      </p:sp>
      <p:sp>
        <p:nvSpPr>
          <p:cNvPr id="9" name="文本框 8">
            <a:extLst>
              <a:ext uri="{FF2B5EF4-FFF2-40B4-BE49-F238E27FC236}">
                <a16:creationId xmlns:a16="http://schemas.microsoft.com/office/drawing/2014/main" id="{55F1A16F-7E07-409F-BEF7-0BD83CE02C42}"/>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调制、信源编码、信道编码</a:t>
            </a:r>
          </a:p>
        </p:txBody>
      </p:sp>
      <p:sp>
        <p:nvSpPr>
          <p:cNvPr id="10" name="文本框 9">
            <a:extLst>
              <a:ext uri="{FF2B5EF4-FFF2-40B4-BE49-F238E27FC236}">
                <a16:creationId xmlns:a16="http://schemas.microsoft.com/office/drawing/2014/main" id="{3D2110D2-6DE0-4820-AC73-07DB7B68160A}"/>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信源编码、调制、信道编码</a:t>
            </a:r>
          </a:p>
        </p:txBody>
      </p:sp>
      <p:sp>
        <p:nvSpPr>
          <p:cNvPr id="11" name="椭圆 10">
            <a:extLst>
              <a:ext uri="{FF2B5EF4-FFF2-40B4-BE49-F238E27FC236}">
                <a16:creationId xmlns:a16="http://schemas.microsoft.com/office/drawing/2014/main" id="{E5098368-7E2B-4E7A-A249-99434B22E23D}"/>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2FEA234-0A6F-467E-B22F-119459E244D2}"/>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2C24F649-5DD2-46EA-8E47-002F47E16DEC}"/>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0179C227-CC11-4BF1-801F-D17066D18A55}"/>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89B37A5D-C8BA-470B-9C31-300D39C864A4}"/>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16764FCA-5C32-4359-B0B9-A0E59CA93463}"/>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AE0A27EC-B8DE-439D-995E-0B1ED6E6A689}"/>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C1A5740A-2FD5-4BEA-AEA7-AA3C142792D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4A06ADB4-9A41-4D79-A371-CB283BCF07B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FBBAF805-4860-4ED1-99D2-5E416A8CFDD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72250518-8DD9-4016-9A35-017F9202C64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44218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14</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9F9ABC6-A230-43B0-BF13-3185658B390F}"/>
                  </a:ext>
                </a:extLst>
              </p:cNvPr>
              <p:cNvSpPr txBox="1"/>
              <p:nvPr/>
            </p:nvSpPr>
            <p:spPr>
              <a:xfrm>
                <a:off x="256032" y="1509197"/>
                <a:ext cx="8695463" cy="4172809"/>
              </a:xfrm>
              <a:prstGeom prst="rect">
                <a:avLst/>
              </a:prstGeom>
              <a:noFill/>
            </p:spPr>
            <p:txBody>
              <a:bodyPr wrap="square" rtlCol="0">
                <a:spAutoFit/>
              </a:bodyPr>
              <a:lstStyle/>
              <a:p>
                <a:pPr algn="just">
                  <a:lnSpc>
                    <a:spcPct val="14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Cyclic Redundancy Check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循环冗余校验码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4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帧的长度</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𝒌</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位数据</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𝒏</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位冗余码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4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编码步骤：</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收发双方确定多项式</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一般最高位和最低位为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a:t>
                </a:r>
              </a:p>
              <a:p>
                <a:pPr marL="1028700" lvl="1"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发端根据</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计算冗余码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485900" lvl="2" indent="-571500" algn="just">
                  <a:lnSpc>
                    <a:spcPct val="14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加</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的阶数个零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485900" lvl="2" indent="-571500" algn="just">
                  <a:lnSpc>
                    <a:spcPct val="14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用</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串除有效数据，得余数为冗余码（数量为</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𝒏</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数据和冗余码拼接，形成</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进行发送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89F9ABC6-A230-43B0-BF13-3185658B390F}"/>
                  </a:ext>
                </a:extLst>
              </p:cNvPr>
              <p:cNvSpPr txBox="1">
                <a:spLocks noRot="1" noChangeAspect="1" noMove="1" noResize="1" noEditPoints="1" noAdjustHandles="1" noChangeArrowheads="1" noChangeShapeType="1" noTextEdit="1"/>
              </p:cNvSpPr>
              <p:nvPr/>
            </p:nvSpPr>
            <p:spPr>
              <a:xfrm>
                <a:off x="256032" y="1509197"/>
                <a:ext cx="8695463" cy="4172809"/>
              </a:xfrm>
              <a:prstGeom prst="rect">
                <a:avLst/>
              </a:prstGeom>
              <a:blipFill>
                <a:blip r:embed="rId3"/>
                <a:stretch>
                  <a:fillRect l="-1052" b="-248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1050995"/>
            <a:ext cx="8631936" cy="630990"/>
          </a:xfrm>
        </p:spPr>
        <p:txBody>
          <a:bodyPr>
            <a:normAutofit/>
          </a:bodyPr>
          <a:lstStyle/>
          <a:p>
            <a:r>
              <a:rPr lang="en-US" altLang="zh-CN" sz="2800" dirty="0">
                <a:solidFill>
                  <a:schemeClr val="accent5">
                    <a:lumMod val="75000"/>
                  </a:schemeClr>
                </a:solidFill>
                <a:effectLst/>
                <a:latin typeface="微软雅黑" panose="020B0503020204020204" pitchFamily="34" charset="-122"/>
                <a:ea typeface="微软雅黑" panose="020B0503020204020204" pitchFamily="34" charset="-122"/>
              </a:rPr>
              <a:t>FEC</a:t>
            </a:r>
            <a:r>
              <a:rPr lang="zh-CN" altLang="en-US" sz="2800" dirty="0">
                <a:solidFill>
                  <a:schemeClr val="accent5">
                    <a:lumMod val="75000"/>
                  </a:schemeClr>
                </a:solidFill>
                <a:effectLst/>
                <a:latin typeface="微软雅黑" panose="020B0503020204020204" pitchFamily="34" charset="-122"/>
                <a:ea typeface="微软雅黑" panose="020B0503020204020204" pitchFamily="34" charset="-122"/>
              </a:rPr>
              <a:t>技术：循环冗余校验</a:t>
            </a:r>
            <a:r>
              <a:rPr lang="en-US" altLang="zh-CN" sz="2800" dirty="0">
                <a:solidFill>
                  <a:schemeClr val="accent5">
                    <a:lumMod val="75000"/>
                  </a:schemeClr>
                </a:solidFill>
                <a:effectLst/>
                <a:latin typeface="微软雅黑" panose="020B0503020204020204" pitchFamily="34" charset="-122"/>
                <a:ea typeface="微软雅黑" panose="020B0503020204020204" pitchFamily="34" charset="-122"/>
              </a:rPr>
              <a:t>CRC</a:t>
            </a:r>
            <a:r>
              <a:rPr lang="zh-CN" altLang="en-US" sz="2800" dirty="0">
                <a:solidFill>
                  <a:schemeClr val="accent5">
                    <a:lumMod val="75000"/>
                  </a:schemeClr>
                </a:solidFill>
                <a:effectLst/>
                <a:latin typeface="微软雅黑" panose="020B0503020204020204" pitchFamily="34" charset="-122"/>
                <a:ea typeface="微软雅黑" panose="020B0503020204020204" pitchFamily="34" charset="-122"/>
              </a:rPr>
              <a:t>码</a:t>
            </a:r>
          </a:p>
        </p:txBody>
      </p:sp>
      <p:sp>
        <p:nvSpPr>
          <p:cNvPr id="6" name="文本框 5">
            <a:extLst>
              <a:ext uri="{FF2B5EF4-FFF2-40B4-BE49-F238E27FC236}">
                <a16:creationId xmlns:a16="http://schemas.microsoft.com/office/drawing/2014/main" id="{AFED581B-FF1F-4142-97DC-B03C5AAFB689}"/>
              </a:ext>
            </a:extLst>
          </p:cNvPr>
          <p:cNvSpPr txBox="1"/>
          <p:nvPr/>
        </p:nvSpPr>
        <p:spPr>
          <a:xfrm>
            <a:off x="4523232" y="2040834"/>
            <a:ext cx="2978235" cy="525657"/>
          </a:xfrm>
          <a:prstGeom prst="rect">
            <a:avLst/>
          </a:prstGeom>
          <a:noFill/>
        </p:spPr>
        <p:txBody>
          <a:bodyPr wrap="square" rtlCol="0">
            <a:spAutoFit/>
          </a:bodyPr>
          <a:lstStyle/>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帧检测序列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FCS)</a:t>
            </a:r>
          </a:p>
        </p:txBody>
      </p:sp>
      <p:sp>
        <p:nvSpPr>
          <p:cNvPr id="7" name="标题 2">
            <a:extLst>
              <a:ext uri="{FF2B5EF4-FFF2-40B4-BE49-F238E27FC236}">
                <a16:creationId xmlns:a16="http://schemas.microsoft.com/office/drawing/2014/main" id="{B8F06362-0226-4FFD-B54F-AC0CA253D87D}"/>
              </a:ext>
            </a:extLst>
          </p:cNvPr>
          <p:cNvSpPr txBox="1">
            <a:spLocks/>
          </p:cNvSpPr>
          <p:nvPr/>
        </p:nvSpPr>
        <p:spPr>
          <a:xfrm>
            <a:off x="256032" y="537376"/>
            <a:ext cx="8631936"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3200" dirty="0">
                <a:solidFill>
                  <a:schemeClr val="tx1"/>
                </a:solidFill>
                <a:effectLst/>
                <a:latin typeface="微软雅黑" panose="020B0503020204020204" pitchFamily="34" charset="-122"/>
                <a:ea typeface="微软雅黑" panose="020B0503020204020204" pitchFamily="34" charset="-122"/>
              </a:rPr>
              <a:t>2) </a:t>
            </a:r>
            <a:r>
              <a:rPr lang="zh-CN" altLang="en-US" sz="3200" dirty="0">
                <a:solidFill>
                  <a:schemeClr val="tx1"/>
                </a:solidFill>
                <a:effectLst/>
                <a:latin typeface="微软雅黑" panose="020B0503020204020204" pitchFamily="34" charset="-122"/>
                <a:ea typeface="微软雅黑" panose="020B0503020204020204" pitchFamily="34" charset="-122"/>
              </a:rPr>
              <a:t>差错控制</a:t>
            </a:r>
          </a:p>
        </p:txBody>
      </p:sp>
    </p:spTree>
    <p:extLst>
      <p:ext uri="{BB962C8B-B14F-4D97-AF65-F5344CB8AC3E}">
        <p14:creationId xmlns:p14="http://schemas.microsoft.com/office/powerpoint/2010/main" val="17568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15</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9F9ABC6-A230-43B0-BF13-3185658B390F}"/>
                  </a:ext>
                </a:extLst>
              </p:cNvPr>
              <p:cNvSpPr txBox="1"/>
              <p:nvPr/>
            </p:nvSpPr>
            <p:spPr>
              <a:xfrm>
                <a:off x="174188" y="1210827"/>
                <a:ext cx="3981645" cy="5222392"/>
              </a:xfrm>
              <a:prstGeom prst="rect">
                <a:avLst/>
              </a:prstGeom>
              <a:noFill/>
            </p:spPr>
            <p:txBody>
              <a:bodyPr wrap="square" rtlCol="0">
                <a:spAutoFit/>
              </a:bodyPr>
              <a:lstStyle/>
              <a:p>
                <a:pPr lvl="1" indent="-457200" algn="just" eaLnBrk="0" hangingPunct="0">
                  <a:lnSpc>
                    <a:spcPct val="200000"/>
                  </a:lnSpc>
                  <a:buFont typeface="+mj-lt"/>
                  <a:buAutoNum type="arabicPeriod"/>
                </a:pP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收发双方确定多项式</a:t>
                </a:r>
                <a14:m>
                  <m:oMath xmlns:m="http://schemas.openxmlformats.org/officeDocument/2006/math">
                    <m:r>
                      <a:rPr lang="en-US" altLang="zh-CN" sz="2200"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2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2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200"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22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一般最高位和最低位为</a:t>
                </a:r>
                <a:r>
                  <a:rPr lang="en-US" altLang="zh-CN" sz="2200" b="1" dirty="0">
                    <a:latin typeface="微软雅黑" panose="020B0503020204020204" pitchFamily="34" charset="-122"/>
                    <a:ea typeface="微软雅黑" panose="020B0503020204020204" pitchFamily="34" charset="-122"/>
                    <a:cs typeface="Times New Roman" panose="02020603050405020304" pitchFamily="18" charset="0"/>
                  </a:rPr>
                  <a:t>1)</a:t>
                </a:r>
              </a:p>
              <a:p>
                <a:pPr lvl="1" indent="-457200" algn="just" eaLnBrk="0" hangingPunct="0">
                  <a:lnSpc>
                    <a:spcPct val="200000"/>
                  </a:lnSpc>
                  <a:buFont typeface="+mj-lt"/>
                  <a:buAutoNum type="arabicPeriod"/>
                </a:pP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发端根据</a:t>
                </a:r>
                <a14:m>
                  <m:oMath xmlns:m="http://schemas.openxmlformats.org/officeDocument/2006/math">
                    <m:r>
                      <a:rPr lang="en-US" altLang="zh-CN" sz="2200"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2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2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200"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计算冗余码</a:t>
                </a:r>
                <a:endParaRPr lang="en-US" altLang="zh-CN" sz="2200" b="1" dirty="0">
                  <a:latin typeface="微软雅黑" panose="020B0503020204020204" pitchFamily="34" charset="-122"/>
                  <a:ea typeface="微软雅黑" panose="020B0503020204020204" pitchFamily="34" charset="-122"/>
                  <a:cs typeface="Times New Roman" panose="02020603050405020304" pitchFamily="18" charset="0"/>
                </a:endParaRPr>
              </a:p>
              <a:p>
                <a:pPr marL="0" lvl="2" algn="just" eaLnBrk="0" hangingPunct="0">
                  <a:lnSpc>
                    <a:spcPct val="200000"/>
                  </a:lnSpc>
                  <a:buFont typeface="Wingdings" panose="05000000000000000000" pitchFamily="2" charset="2"/>
                  <a:buChar char="u"/>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加</a:t>
                </a:r>
                <a14:m>
                  <m:oMath xmlns:m="http://schemas.openxmlformats.org/officeDocument/2006/math">
                    <m:r>
                      <a:rPr lang="en-US" altLang="zh-CN" sz="2000" b="1" i="1" smtClean="0">
                        <a:solidFill>
                          <a:schemeClr val="accent5">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000" b="1" i="1" smtClean="0">
                        <a:solidFill>
                          <a:schemeClr val="accent5">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smtClean="0">
                        <a:solidFill>
                          <a:schemeClr val="accent5">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000" b="1" i="1" smtClean="0">
                        <a:solidFill>
                          <a:schemeClr val="accent5">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的阶数个零</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lvl="2" algn="just" eaLnBrk="0" hangingPunct="0">
                  <a:lnSpc>
                    <a:spcPct val="200000"/>
                  </a:lnSpc>
                  <a:buFont typeface="Wingdings" panose="05000000000000000000" pitchFamily="2" charset="2"/>
                  <a:buChar char="u"/>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用</a:t>
                </a:r>
                <a14:m>
                  <m:oMath xmlns:m="http://schemas.openxmlformats.org/officeDocument/2006/math">
                    <m:r>
                      <a:rPr lang="en-US" altLang="zh-CN" sz="2000" b="1" i="1" smtClean="0">
                        <a:solidFill>
                          <a:schemeClr val="accent5">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000" b="1" i="1" smtClean="0">
                        <a:solidFill>
                          <a:schemeClr val="accent5">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smtClean="0">
                        <a:solidFill>
                          <a:schemeClr val="accent5">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000" b="1" i="1" smtClean="0">
                        <a:solidFill>
                          <a:schemeClr val="accent5">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串除有效数据，得余数为冗余码（数量为</a:t>
                </a:r>
                <a14:m>
                  <m:oMath xmlns:m="http://schemas.openxmlformats.org/officeDocument/2006/math">
                    <m:r>
                      <a:rPr lang="en-US" altLang="zh-CN" sz="2000" b="1" i="1" smtClean="0">
                        <a:solidFill>
                          <a:schemeClr val="accent5">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𝒏</m:t>
                    </m:r>
                  </m:oMath>
                </a14:m>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1" indent="-457200" algn="just" eaLnBrk="0" hangingPunct="0">
                  <a:lnSpc>
                    <a:spcPct val="200000"/>
                  </a:lnSpc>
                  <a:buFont typeface="+mj-lt"/>
                  <a:buAutoNum type="arabicPeriod"/>
                </a:pP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数据和冗余码拼接，形成</a:t>
                </a:r>
                <a:r>
                  <a:rPr lang="en-US" altLang="zh-CN" sz="2200" b="1"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进行发送</a:t>
                </a:r>
                <a:endParaRPr lang="en-US" altLang="zh-CN" sz="2200"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89F9ABC6-A230-43B0-BF13-3185658B390F}"/>
                  </a:ext>
                </a:extLst>
              </p:cNvPr>
              <p:cNvSpPr txBox="1">
                <a:spLocks noRot="1" noChangeAspect="1" noMove="1" noResize="1" noEditPoints="1" noAdjustHandles="1" noChangeArrowheads="1" noChangeShapeType="1" noTextEdit="1"/>
              </p:cNvSpPr>
              <p:nvPr/>
            </p:nvSpPr>
            <p:spPr>
              <a:xfrm>
                <a:off x="174188" y="1210827"/>
                <a:ext cx="3981645" cy="5222392"/>
              </a:xfrm>
              <a:prstGeom prst="rect">
                <a:avLst/>
              </a:prstGeom>
              <a:blipFill>
                <a:blip r:embed="rId3"/>
                <a:stretch>
                  <a:fillRect l="-2450" r="-1991" b="-1519"/>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5CCBF8BE-0B17-442B-9B37-23C6A8DAC915}"/>
              </a:ext>
            </a:extLst>
          </p:cNvPr>
          <p:cNvCxnSpPr>
            <a:cxnSpLocks/>
          </p:cNvCxnSpPr>
          <p:nvPr/>
        </p:nvCxnSpPr>
        <p:spPr>
          <a:xfrm>
            <a:off x="4245084" y="1312849"/>
            <a:ext cx="0" cy="5247175"/>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05AD822-55EB-4D70-A212-F435CF1FFEBA}"/>
                  </a:ext>
                </a:extLst>
              </p:cNvPr>
              <p:cNvSpPr txBox="1"/>
              <p:nvPr/>
            </p:nvSpPr>
            <p:spPr>
              <a:xfrm>
                <a:off x="4316523" y="1214321"/>
                <a:ext cx="4250068" cy="1966051"/>
              </a:xfrm>
              <a:prstGeom prst="rect">
                <a:avLst/>
              </a:prstGeom>
              <a:noFill/>
            </p:spPr>
            <p:txBody>
              <a:bodyPr wrap="square">
                <a:spAutoFit/>
              </a:bodyPr>
              <a:lstStyle/>
              <a:p>
                <a:pPr algn="just">
                  <a:lnSpc>
                    <a:spcPct val="13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发送端待发送的二进制数为 </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10011111</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，商量的多项式</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d>
                      <m:dPr>
                        <m:ctrlP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e>
                    </m:d>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可以表示为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1101</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，请问如何编码为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D05AD822-55EB-4D70-A212-F435CF1FFEBA}"/>
                  </a:ext>
                </a:extLst>
              </p:cNvPr>
              <p:cNvSpPr txBox="1">
                <a:spLocks noRot="1" noChangeAspect="1" noMove="1" noResize="1" noEditPoints="1" noAdjustHandles="1" noChangeArrowheads="1" noChangeShapeType="1" noTextEdit="1"/>
              </p:cNvSpPr>
              <p:nvPr/>
            </p:nvSpPr>
            <p:spPr>
              <a:xfrm>
                <a:off x="4316523" y="1214321"/>
                <a:ext cx="4250068" cy="1966051"/>
              </a:xfrm>
              <a:prstGeom prst="rect">
                <a:avLst/>
              </a:prstGeom>
              <a:blipFill>
                <a:blip r:embed="rId4"/>
                <a:stretch>
                  <a:fillRect l="-2083" r="-2381" b="-6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01B16F5-4066-4310-842D-BA12B0F39632}"/>
                  </a:ext>
                </a:extLst>
              </p:cNvPr>
              <p:cNvSpPr txBox="1"/>
              <p:nvPr/>
            </p:nvSpPr>
            <p:spPr>
              <a:xfrm>
                <a:off x="4316522" y="3319699"/>
                <a:ext cx="4580245" cy="3428118"/>
              </a:xfrm>
              <a:prstGeom prst="rect">
                <a:avLst/>
              </a:prstGeom>
              <a:noFill/>
            </p:spPr>
            <p:txBody>
              <a:bodyPr wrap="square">
                <a:spAutoFit/>
              </a:bodyPr>
              <a:lstStyle/>
              <a:p>
                <a:pPr algn="just">
                  <a:lnSpc>
                    <a:spcPct val="13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解： </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首先计算</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的阶数为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3 (</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d>
                      <m:dPr>
                        <m:ctrlP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e>
                    </m:d>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𝟏</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𝟐</m:t>
                        </m:r>
                      </m:e>
                      <m:sup>
                        <m:r>
                          <a:rPr lang="en-US" altLang="zh-CN" sz="2400" b="1" i="1"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p>
                    </m:sSup>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𝟏</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𝟐</m:t>
                        </m:r>
                      </m:e>
                      <m:sup>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𝟐</m:t>
                        </m:r>
                      </m:sup>
                    </m:sSup>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𝟎</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𝟐</m:t>
                        </m:r>
                      </m:e>
                      <m:sup>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𝟏</m:t>
                        </m:r>
                      </m:sup>
                    </m:sSup>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𝟏</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𝟐</m:t>
                        </m:r>
                      </m:e>
                      <m:sup>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𝟎</m:t>
                        </m:r>
                      </m:sup>
                    </m:sSup>
                  </m:oMath>
                </a14:m>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p>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2. </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𝟏𝟎𝟎𝟏𝟏𝟏𝟏𝟏</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𝟏𝟎𝟎𝟏𝟏𝟏𝟏𝟏𝟎𝟎𝟎</m:t>
                    </m:r>
                  </m:oMath>
                </a14:m>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用</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𝟏𝟎𝟎𝟏𝟏𝟏𝟏𝟏𝟎𝟎𝟎</m:t>
                    </m:r>
                    <m:r>
                      <a:rPr lang="zh-CN" altLang="en-US"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𝟏𝟏𝟎𝟏</m:t>
                    </m:r>
                  </m:oMath>
                </a14:m>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模二运算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，余数为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_______</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数据帧拼接为</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𝟏𝟎𝟎𝟏𝟏𝟏𝟏𝟏</m:t>
                    </m:r>
                    <m:r>
                      <a:rPr lang="en-US" altLang="zh-CN" sz="2400" b="1" i="1"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𝟎𝟏𝟏</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A01B16F5-4066-4310-842D-BA12B0F39632}"/>
                  </a:ext>
                </a:extLst>
              </p:cNvPr>
              <p:cNvSpPr txBox="1">
                <a:spLocks noRot="1" noChangeAspect="1" noMove="1" noResize="1" noEditPoints="1" noAdjustHandles="1" noChangeArrowheads="1" noChangeShapeType="1" noTextEdit="1"/>
              </p:cNvSpPr>
              <p:nvPr/>
            </p:nvSpPr>
            <p:spPr>
              <a:xfrm>
                <a:off x="4316522" y="3319699"/>
                <a:ext cx="4580245" cy="3428118"/>
              </a:xfrm>
              <a:prstGeom prst="rect">
                <a:avLst/>
              </a:prstGeom>
              <a:blipFill>
                <a:blip r:embed="rId5"/>
                <a:stretch>
                  <a:fillRect l="-1934" r="-8564" b="-2952"/>
                </a:stretch>
              </a:blipFill>
            </p:spPr>
            <p:txBody>
              <a:bodyPr/>
              <a:lstStyle/>
              <a:p>
                <a:r>
                  <a:rPr lang="zh-CN" altLang="en-US">
                    <a:noFill/>
                  </a:rPr>
                  <a:t> </a:t>
                </a:r>
              </a:p>
            </p:txBody>
          </p:sp>
        </mc:Fallback>
      </mc:AlternateContent>
      <p:sp>
        <p:nvSpPr>
          <p:cNvPr id="9" name="思想气泡: 云 8">
            <a:extLst>
              <a:ext uri="{FF2B5EF4-FFF2-40B4-BE49-F238E27FC236}">
                <a16:creationId xmlns:a16="http://schemas.microsoft.com/office/drawing/2014/main" id="{85845170-BFA5-48EA-BAA9-FA1E05D3C3B0}"/>
              </a:ext>
            </a:extLst>
          </p:cNvPr>
          <p:cNvSpPr/>
          <p:nvPr/>
        </p:nvSpPr>
        <p:spPr>
          <a:xfrm>
            <a:off x="7157310" y="2344933"/>
            <a:ext cx="1900145" cy="1086677"/>
          </a:xfrm>
          <a:prstGeom prst="cloudCallout">
            <a:avLst/>
          </a:prstGeom>
          <a:solidFill>
            <a:schemeClr val="accent1">
              <a:alpha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阶数</a:t>
            </a:r>
          </a:p>
        </p:txBody>
      </p:sp>
      <p:sp>
        <p:nvSpPr>
          <p:cNvPr id="13" name="文本框 12">
            <a:extLst>
              <a:ext uri="{FF2B5EF4-FFF2-40B4-BE49-F238E27FC236}">
                <a16:creationId xmlns:a16="http://schemas.microsoft.com/office/drawing/2014/main" id="{77F2F749-D8E9-4B4B-8AED-4CFCC6A41E95}"/>
              </a:ext>
            </a:extLst>
          </p:cNvPr>
          <p:cNvSpPr txBox="1"/>
          <p:nvPr/>
        </p:nvSpPr>
        <p:spPr>
          <a:xfrm>
            <a:off x="6660263" y="5719684"/>
            <a:ext cx="962313" cy="525657"/>
          </a:xfrm>
          <a:prstGeom prst="rect">
            <a:avLst/>
          </a:prstGeom>
          <a:noFill/>
        </p:spPr>
        <p:txBody>
          <a:bodyPr wrap="square" rtlCol="0">
            <a:spAutoFit/>
          </a:bodyPr>
          <a:lstStyle/>
          <a:p>
            <a:pPr algn="just">
              <a:lnSpc>
                <a:spcPct val="130000"/>
              </a:lnSpc>
            </a:pP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011</a:t>
            </a:r>
          </a:p>
        </p:txBody>
      </p:sp>
      <p:sp>
        <p:nvSpPr>
          <p:cNvPr id="14" name="标题 2">
            <a:extLst>
              <a:ext uri="{FF2B5EF4-FFF2-40B4-BE49-F238E27FC236}">
                <a16:creationId xmlns:a16="http://schemas.microsoft.com/office/drawing/2014/main" id="{44CD1A04-D689-42DE-98CE-B8BAEEC9D58D}"/>
              </a:ext>
            </a:extLst>
          </p:cNvPr>
          <p:cNvSpPr txBox="1">
            <a:spLocks/>
          </p:cNvSpPr>
          <p:nvPr/>
        </p:nvSpPr>
        <p:spPr>
          <a:xfrm>
            <a:off x="237909" y="612196"/>
            <a:ext cx="8631936"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800">
                <a:solidFill>
                  <a:schemeClr val="accent5">
                    <a:lumMod val="75000"/>
                  </a:schemeClr>
                </a:solidFill>
                <a:effectLst/>
                <a:latin typeface="微软雅黑" panose="020B0503020204020204" pitchFamily="34" charset="-122"/>
                <a:ea typeface="微软雅黑" panose="020B0503020204020204" pitchFamily="34" charset="-122"/>
              </a:rPr>
              <a:t>FEC</a:t>
            </a:r>
            <a:r>
              <a:rPr lang="zh-CN" altLang="en-US" sz="2800">
                <a:solidFill>
                  <a:schemeClr val="accent5">
                    <a:lumMod val="75000"/>
                  </a:schemeClr>
                </a:solidFill>
                <a:effectLst/>
                <a:latin typeface="微软雅黑" panose="020B0503020204020204" pitchFamily="34" charset="-122"/>
                <a:ea typeface="微软雅黑" panose="020B0503020204020204" pitchFamily="34" charset="-122"/>
              </a:rPr>
              <a:t>技术：循环冗余校验</a:t>
            </a:r>
            <a:r>
              <a:rPr lang="en-US" altLang="zh-CN" sz="2800">
                <a:solidFill>
                  <a:schemeClr val="accent5">
                    <a:lumMod val="75000"/>
                  </a:schemeClr>
                </a:solidFill>
                <a:effectLst/>
                <a:latin typeface="微软雅黑" panose="020B0503020204020204" pitchFamily="34" charset="-122"/>
                <a:ea typeface="微软雅黑" panose="020B0503020204020204" pitchFamily="34" charset="-122"/>
              </a:rPr>
              <a:t>CRC</a:t>
            </a:r>
            <a:r>
              <a:rPr lang="zh-CN" altLang="en-US" sz="2800">
                <a:solidFill>
                  <a:schemeClr val="accent5">
                    <a:lumMod val="75000"/>
                  </a:schemeClr>
                </a:solidFill>
                <a:effectLst/>
                <a:latin typeface="微软雅黑" panose="020B0503020204020204" pitchFamily="34" charset="-122"/>
                <a:ea typeface="微软雅黑" panose="020B0503020204020204" pitchFamily="34" charset="-122"/>
              </a:rPr>
              <a:t>码</a:t>
            </a:r>
            <a:endParaRPr lang="zh-CN" altLang="en-US" sz="2800" dirty="0">
              <a:solidFill>
                <a:schemeClr val="accent5">
                  <a:lumMod val="75000"/>
                </a:schemeClr>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069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3FF2CFD-FC6A-4979-9410-D3DA091132A5}"/>
              </a:ext>
            </a:extLst>
          </p:cNvPr>
          <p:cNvSpPr>
            <a:spLocks noGrp="1"/>
          </p:cNvSpPr>
          <p:nvPr>
            <p:ph type="sldNum" sz="quarter" idx="12"/>
          </p:nvPr>
        </p:nvSpPr>
        <p:spPr/>
        <p:txBody>
          <a:bodyPr/>
          <a:lstStyle/>
          <a:p>
            <a:fld id="{E663D701-F6D3-45BB-89CD-EE32AA93FC3C}" type="slidenum">
              <a:rPr lang="zh-CN" altLang="en-US" smtClean="0"/>
              <a:t>16</a:t>
            </a:fld>
            <a:endParaRPr lang="zh-CN" altLang="en-US"/>
          </a:p>
        </p:txBody>
      </p:sp>
      <p:sp>
        <p:nvSpPr>
          <p:cNvPr id="7" name="矩形: 圆角 6">
            <a:extLst>
              <a:ext uri="{FF2B5EF4-FFF2-40B4-BE49-F238E27FC236}">
                <a16:creationId xmlns:a16="http://schemas.microsoft.com/office/drawing/2014/main" id="{3E30100D-D904-4712-B694-EE8E7C7226A2}"/>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C0EEB8B-012D-40A7-8071-893AABD89115}"/>
                  </a:ext>
                </a:extLst>
              </p:cNvPr>
              <p:cNvSpPr txBox="1"/>
              <p:nvPr/>
            </p:nvSpPr>
            <p:spPr>
              <a:xfrm>
                <a:off x="370449" y="1214321"/>
                <a:ext cx="8196142" cy="1005788"/>
              </a:xfrm>
              <a:prstGeom prst="rect">
                <a:avLst/>
              </a:prstGeom>
              <a:noFill/>
            </p:spPr>
            <p:txBody>
              <a:bodyPr wrap="square">
                <a:spAutoFit/>
              </a:bodyPr>
              <a:lstStyle/>
              <a:p>
                <a:pPr algn="just">
                  <a:lnSpc>
                    <a:spcPct val="13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发送端待发送的二进制数为 </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10010111</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，商量的多项式</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d>
                      <m:dPr>
                        <m:ctrlP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e>
                    </m:d>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表示为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11101</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，请问如何编码为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7C0EEB8B-012D-40A7-8071-893AABD89115}"/>
                  </a:ext>
                </a:extLst>
              </p:cNvPr>
              <p:cNvSpPr txBox="1">
                <a:spLocks noRot="1" noChangeAspect="1" noMove="1" noResize="1" noEditPoints="1" noAdjustHandles="1" noChangeArrowheads="1" noChangeShapeType="1" noTextEdit="1"/>
              </p:cNvSpPr>
              <p:nvPr/>
            </p:nvSpPr>
            <p:spPr>
              <a:xfrm>
                <a:off x="370449" y="1214321"/>
                <a:ext cx="8196142" cy="1005788"/>
              </a:xfrm>
              <a:prstGeom prst="rect">
                <a:avLst/>
              </a:prstGeom>
              <a:blipFill>
                <a:blip r:embed="rId10"/>
                <a:stretch>
                  <a:fillRect l="-1190" r="-1116" b="-13333"/>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6D8A17BE-6421-4C1B-965A-946F458C5241}"/>
              </a:ext>
            </a:extLst>
          </p:cNvPr>
          <p:cNvGrpSpPr/>
          <p:nvPr>
            <p:custDataLst>
              <p:tags r:id="rId3"/>
            </p:custDataLst>
          </p:nvPr>
        </p:nvGrpSpPr>
        <p:grpSpPr>
          <a:xfrm>
            <a:off x="0" y="0"/>
            <a:ext cx="9144000" cy="635000"/>
            <a:chOff x="0" y="0"/>
            <a:chExt cx="9144000" cy="635000"/>
          </a:xfrm>
        </p:grpSpPr>
        <p:sp>
          <p:nvSpPr>
            <p:cNvPr id="8" name="TitleBackground">
              <a:extLst>
                <a:ext uri="{FF2B5EF4-FFF2-40B4-BE49-F238E27FC236}">
                  <a16:creationId xmlns:a16="http://schemas.microsoft.com/office/drawing/2014/main" id="{AF559B0D-341A-4699-9E42-A9E805848C12}"/>
                </a:ext>
              </a:extLst>
            </p:cNvPr>
            <p:cNvSpPr/>
            <p:nvPr>
              <p:custDataLst>
                <p:tags r:id="rId5"/>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C9B6AE42-73AD-4E50-AACD-F2291EA5EB5D}"/>
                </a:ext>
              </a:extLst>
            </p:cNvPr>
            <p:cNvSpPr/>
            <p:nvPr>
              <p:custDataLst>
                <p:tags r:id="rId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058AE41A-7E0A-4B47-BA66-D62881D08263}"/>
                </a:ext>
              </a:extLst>
            </p:cNvPr>
            <p:cNvSpPr txBox="1"/>
            <p:nvPr>
              <p:custDataLst>
                <p:tags r:id="rId7"/>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1189AFF1-300D-426C-88EB-94EFC9FF4D6D}"/>
                </a:ext>
              </a:extLst>
            </p:cNvPr>
            <p:cNvSpPr txBox="1"/>
            <p:nvPr>
              <p:custDataLst>
                <p:tags r:id="rId8"/>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C24F4431-5CF7-4874-B977-D4DFBEFB0C43}"/>
              </a:ext>
            </a:extLst>
          </p:cNvPr>
          <p:cNvPicPr>
            <a:picLocks/>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417028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17</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256032" y="1509197"/>
            <a:ext cx="7781595" cy="2926314"/>
          </a:xfrm>
          <a:prstGeom prst="rect">
            <a:avLst/>
          </a:prstGeom>
          <a:noFill/>
        </p:spPr>
        <p:txBody>
          <a:bodyPr wrap="square" rtlCol="0">
            <a:spAutoFit/>
          </a:bodyPr>
          <a:lstStyle/>
          <a:p>
            <a:pPr marL="342900" indent="-342900" algn="just">
              <a:lnSpc>
                <a:spcPct val="130000"/>
              </a:lnSpc>
              <a:buFont typeface="Arial" panose="020B0604020202020204" pitchFamily="34" charset="0"/>
              <a:buChar char="•"/>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目的：</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主要解决收发两侧的处理速度不一样的问题</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一般控制发送端</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控制方法：</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接收节点收不下就不回复帧确认</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发送方在设定时间内收不到确认会重发此帧</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具体算法包括每帧确认和每组确认</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3</a:t>
            </a:r>
            <a:r>
              <a:rPr lang="zh-CN" altLang="en-US" sz="3200" dirty="0">
                <a:solidFill>
                  <a:schemeClr val="tx1"/>
                </a:solidFill>
                <a:effectLst/>
                <a:latin typeface="微软雅黑" panose="020B0503020204020204" pitchFamily="34" charset="-122"/>
                <a:ea typeface="微软雅黑" panose="020B0503020204020204" pitchFamily="34" charset="-122"/>
              </a:rPr>
              <a:t>）流量控制</a:t>
            </a:r>
          </a:p>
        </p:txBody>
      </p:sp>
      <p:pic>
        <p:nvPicPr>
          <p:cNvPr id="6" name="图片 5">
            <a:extLst>
              <a:ext uri="{FF2B5EF4-FFF2-40B4-BE49-F238E27FC236}">
                <a16:creationId xmlns:a16="http://schemas.microsoft.com/office/drawing/2014/main" id="{1427CDE3-CCA4-4555-BCED-CC645D4F5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42719"/>
            <a:ext cx="9144000" cy="2115281"/>
          </a:xfrm>
          <a:prstGeom prst="rect">
            <a:avLst/>
          </a:prstGeom>
        </p:spPr>
      </p:pic>
    </p:spTree>
    <p:extLst>
      <p:ext uri="{BB962C8B-B14F-4D97-AF65-F5344CB8AC3E}">
        <p14:creationId xmlns:p14="http://schemas.microsoft.com/office/powerpoint/2010/main" val="4591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18</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311603" y="1231340"/>
            <a:ext cx="8832397" cy="5574859"/>
          </a:xfrm>
          <a:prstGeom prst="rect">
            <a:avLst/>
          </a:prstGeom>
          <a:noFill/>
        </p:spPr>
        <p:txBody>
          <a:bodyPr wrap="square" rtlCol="0">
            <a:spAutoFit/>
          </a:bodyPr>
          <a:lstStyle/>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媒体介质访问</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(Medium Access Control, 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确定物理层无线信道使用方式，通过建立链路保证节点公平有效地分配有限的无线资源，避免信道堵塞，降低能耗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可分为</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静态</a:t>
            </a: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协议</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动态</a:t>
            </a: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静态</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3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优势：</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3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劣势：</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30000"/>
              </a:lnSpc>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时分复用</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(Time Division Multiplex Access, </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TDMA</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p>
          <a:p>
            <a:pPr marL="1028700" lvl="1" indent="-571500" algn="just">
              <a:lnSpc>
                <a:spcPct val="130000"/>
              </a:lnSpc>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频分复用</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(Frequency Division Multiplex Access, </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FDMA</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p>
          <a:p>
            <a:pPr marL="1028700" lvl="1" indent="-571500" algn="just">
              <a:lnSpc>
                <a:spcPct val="130000"/>
              </a:lnSpc>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码分复用</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(Code Division Multiplex Access, </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CDMA</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a:t>
            </a:r>
            <a:r>
              <a:rPr lang="zh-CN" altLang="en-US" sz="3200" dirty="0">
                <a:solidFill>
                  <a:schemeClr val="tx1"/>
                </a:solidFill>
                <a:effectLst/>
                <a:latin typeface="微软雅黑" panose="020B0503020204020204" pitchFamily="34" charset="-122"/>
                <a:ea typeface="微软雅黑" panose="020B0503020204020204" pitchFamily="34" charset="-122"/>
              </a:rPr>
              <a:t>）</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a:t>
            </a:r>
          </a:p>
        </p:txBody>
      </p:sp>
      <p:sp>
        <p:nvSpPr>
          <p:cNvPr id="17" name="文本框 16">
            <a:extLst>
              <a:ext uri="{FF2B5EF4-FFF2-40B4-BE49-F238E27FC236}">
                <a16:creationId xmlns:a16="http://schemas.microsoft.com/office/drawing/2014/main" id="{6295B6E1-C176-4E40-9405-99D6473D7B6A}"/>
              </a:ext>
            </a:extLst>
          </p:cNvPr>
          <p:cNvSpPr txBox="1"/>
          <p:nvPr/>
        </p:nvSpPr>
        <p:spPr>
          <a:xfrm>
            <a:off x="3038121" y="3196356"/>
            <a:ext cx="5992989" cy="830997"/>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各节点按照预先设定的无线资源分配方案占用信道进行数据传输</a:t>
            </a:r>
            <a:endParaRPr lang="zh-CN" altLang="en-US" sz="2400" dirty="0"/>
          </a:p>
        </p:txBody>
      </p:sp>
      <p:sp>
        <p:nvSpPr>
          <p:cNvPr id="18" name="文本框 17">
            <a:extLst>
              <a:ext uri="{FF2B5EF4-FFF2-40B4-BE49-F238E27FC236}">
                <a16:creationId xmlns:a16="http://schemas.microsoft.com/office/drawing/2014/main" id="{BDC27896-7ED4-4259-9491-D94F292C1126}"/>
              </a:ext>
            </a:extLst>
          </p:cNvPr>
          <p:cNvSpPr txBox="1"/>
          <p:nvPr/>
        </p:nvSpPr>
        <p:spPr>
          <a:xfrm>
            <a:off x="2180166" y="4161335"/>
            <a:ext cx="2832101" cy="830997"/>
          </a:xfrm>
          <a:prstGeom prst="rect">
            <a:avLst/>
          </a:prstGeom>
          <a:noFill/>
        </p:spPr>
        <p:txBody>
          <a:bodyPr wrap="square">
            <a:spAutoFit/>
          </a:bodyPr>
          <a:lstStyle/>
          <a:p>
            <a:pPr marL="457200" indent="-457200">
              <a:buFont typeface="+mj-lt"/>
              <a:buAutoNum type="arabicPeriod"/>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不存在干扰</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能量损耗低</a:t>
            </a:r>
            <a:endParaRPr lang="zh-CN" altLang="en-US" sz="2400" dirty="0"/>
          </a:p>
        </p:txBody>
      </p:sp>
      <p:sp>
        <p:nvSpPr>
          <p:cNvPr id="19" name="文本框 18">
            <a:extLst>
              <a:ext uri="{FF2B5EF4-FFF2-40B4-BE49-F238E27FC236}">
                <a16:creationId xmlns:a16="http://schemas.microsoft.com/office/drawing/2014/main" id="{79548926-8148-4334-97D0-F3E46EB5BC61}"/>
              </a:ext>
            </a:extLst>
          </p:cNvPr>
          <p:cNvSpPr txBox="1"/>
          <p:nvPr/>
        </p:nvSpPr>
        <p:spPr>
          <a:xfrm>
            <a:off x="2180166" y="5109274"/>
            <a:ext cx="4914901" cy="461665"/>
          </a:xfrm>
          <a:prstGeom prst="rect">
            <a:avLst/>
          </a:prstGeom>
          <a:noFill/>
        </p:spPr>
        <p:txBody>
          <a:bodyPr wrap="square">
            <a:spAutoFit/>
          </a:bodyPr>
          <a:lstStyle/>
          <a:p>
            <a:pPr marL="457200" indent="-457200">
              <a:buFont typeface="+mj-lt"/>
              <a:buAutoNum type="arabicPeriod"/>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不能灵活适应网络拓扑变化</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9048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19</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311603" y="1231340"/>
            <a:ext cx="8832397" cy="5388655"/>
          </a:xfrm>
          <a:prstGeom prst="rect">
            <a:avLst/>
          </a:prstGeom>
          <a:noFill/>
        </p:spPr>
        <p:txBody>
          <a:bodyPr wrap="square" rtlCol="0">
            <a:spAutoFit/>
          </a:bodyPr>
          <a:lstStyle/>
          <a:p>
            <a:pPr marL="571500"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媒体介质访问</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(Medium Access Control, 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确定物理层无线信道使用方式，通过建立链路保证节点公平有效地分配有限的无线资源，避免信道堵塞，降低能耗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可分为</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静态</a:t>
            </a: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协议</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动态</a:t>
            </a: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动态</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优势：</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劣势：</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Arial" panose="020B0604020202020204" pitchFamily="34" charset="0"/>
              <a:buChar char="•"/>
            </a:pP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载波监听复用</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(Carrier Sensing Multiplex Access, CSMA)</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，分为碰撞检测</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(Collision Detection, </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CSMA/CD</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和碰撞避免</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(Collision Avoidance, </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CSMA/CA</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a:t>
            </a:r>
            <a:r>
              <a:rPr lang="zh-CN" altLang="en-US" sz="3200" dirty="0">
                <a:solidFill>
                  <a:schemeClr val="tx1"/>
                </a:solidFill>
                <a:effectLst/>
                <a:latin typeface="微软雅黑" panose="020B0503020204020204" pitchFamily="34" charset="-122"/>
                <a:ea typeface="微软雅黑" panose="020B0503020204020204" pitchFamily="34" charset="-122"/>
              </a:rPr>
              <a:t>）</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a:t>
            </a:r>
          </a:p>
        </p:txBody>
      </p:sp>
      <p:sp>
        <p:nvSpPr>
          <p:cNvPr id="17" name="文本框 16">
            <a:extLst>
              <a:ext uri="{FF2B5EF4-FFF2-40B4-BE49-F238E27FC236}">
                <a16:creationId xmlns:a16="http://schemas.microsoft.com/office/drawing/2014/main" id="{6295B6E1-C176-4E40-9405-99D6473D7B6A}"/>
              </a:ext>
            </a:extLst>
          </p:cNvPr>
          <p:cNvSpPr txBox="1"/>
          <p:nvPr/>
        </p:nvSpPr>
        <p:spPr>
          <a:xfrm>
            <a:off x="3038121" y="3366748"/>
            <a:ext cx="5992989"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各节点竞争性地占用空闲信道进行数据传输</a:t>
            </a:r>
            <a:endParaRPr lang="zh-CN" altLang="en-US" sz="2400" dirty="0"/>
          </a:p>
        </p:txBody>
      </p:sp>
      <p:sp>
        <p:nvSpPr>
          <p:cNvPr id="18" name="文本框 17">
            <a:extLst>
              <a:ext uri="{FF2B5EF4-FFF2-40B4-BE49-F238E27FC236}">
                <a16:creationId xmlns:a16="http://schemas.microsoft.com/office/drawing/2014/main" id="{BDC27896-7ED4-4259-9491-D94F292C1126}"/>
              </a:ext>
            </a:extLst>
          </p:cNvPr>
          <p:cNvSpPr txBox="1"/>
          <p:nvPr/>
        </p:nvSpPr>
        <p:spPr>
          <a:xfrm>
            <a:off x="2242255" y="3903035"/>
            <a:ext cx="5366456" cy="461665"/>
          </a:xfrm>
          <a:prstGeom prst="rect">
            <a:avLst/>
          </a:prstGeom>
          <a:noFill/>
        </p:spPr>
        <p:txBody>
          <a:bodyPr wrap="square">
            <a:spAutoFit/>
          </a:bodyPr>
          <a:lstStyle/>
          <a:p>
            <a:pPr marL="457200" indent="-457200">
              <a:buFont typeface="+mj-lt"/>
              <a:buAutoNum type="arabicPeriod"/>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灵活适应网络拓扑变化</a:t>
            </a:r>
            <a:endParaRPr lang="zh-CN" altLang="en-US" sz="2400" dirty="0"/>
          </a:p>
        </p:txBody>
      </p:sp>
      <p:sp>
        <p:nvSpPr>
          <p:cNvPr id="19" name="文本框 18">
            <a:extLst>
              <a:ext uri="{FF2B5EF4-FFF2-40B4-BE49-F238E27FC236}">
                <a16:creationId xmlns:a16="http://schemas.microsoft.com/office/drawing/2014/main" id="{79548926-8148-4334-97D0-F3E46EB5BC61}"/>
              </a:ext>
            </a:extLst>
          </p:cNvPr>
          <p:cNvSpPr txBox="1"/>
          <p:nvPr/>
        </p:nvSpPr>
        <p:spPr>
          <a:xfrm>
            <a:off x="2242255" y="4421496"/>
            <a:ext cx="4914901" cy="830997"/>
          </a:xfrm>
          <a:prstGeom prst="rect">
            <a:avLst/>
          </a:prstGeom>
          <a:noFill/>
        </p:spPr>
        <p:txBody>
          <a:bodyPr wrap="square">
            <a:spAutoFit/>
          </a:bodyPr>
          <a:lstStyle/>
          <a:p>
            <a:pPr marL="457200" indent="-457200">
              <a:buFont typeface="+mj-lt"/>
              <a:buAutoNum type="arabicPeriod"/>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无法避免干扰和信号碰撞</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能量效率更低</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6121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032" y="374854"/>
            <a:ext cx="8631936" cy="1325563"/>
          </a:xfrm>
        </p:spPr>
        <p:txBody>
          <a:bodyPr>
            <a:normAutofit fontScale="90000"/>
          </a:bodyPr>
          <a:lstStyle/>
          <a:p>
            <a:pPr algn="ctr"/>
            <a:r>
              <a:rPr lang="zh-CN" altLang="en-US" sz="5400" b="1" dirty="0">
                <a:solidFill>
                  <a:schemeClr val="tx1"/>
                </a:solidFill>
                <a:effectLst/>
                <a:latin typeface="Times New Roman" panose="02020603050405020304" pitchFamily="18" charset="0"/>
                <a:cs typeface="Times New Roman" panose="02020603050405020304" pitchFamily="18" charset="0"/>
              </a:rPr>
              <a:t>第</a:t>
            </a:r>
            <a:r>
              <a:rPr lang="en-US" altLang="zh-CN" sz="5400" b="1" dirty="0">
                <a:solidFill>
                  <a:schemeClr val="tx1"/>
                </a:solidFill>
                <a:effectLst/>
                <a:latin typeface="Times New Roman" panose="02020603050405020304" pitchFamily="18" charset="0"/>
                <a:cs typeface="Times New Roman" panose="02020603050405020304" pitchFamily="18" charset="0"/>
              </a:rPr>
              <a:t>2</a:t>
            </a:r>
            <a:r>
              <a:rPr lang="zh-CN" altLang="en-US" sz="5400" b="1" dirty="0">
                <a:solidFill>
                  <a:schemeClr val="tx1"/>
                </a:solidFill>
                <a:effectLst/>
                <a:latin typeface="Times New Roman" panose="02020603050405020304" pitchFamily="18" charset="0"/>
                <a:cs typeface="Times New Roman" panose="02020603050405020304" pitchFamily="18" charset="0"/>
              </a:rPr>
              <a:t>章 传感器网络的</a:t>
            </a:r>
            <a:br>
              <a:rPr lang="en-US" altLang="zh-CN" sz="5400" b="1" dirty="0">
                <a:solidFill>
                  <a:schemeClr val="tx1"/>
                </a:solidFill>
                <a:effectLst/>
                <a:latin typeface="Times New Roman" panose="02020603050405020304" pitchFamily="18" charset="0"/>
                <a:cs typeface="Times New Roman" panose="02020603050405020304" pitchFamily="18" charset="0"/>
              </a:rPr>
            </a:br>
            <a:r>
              <a:rPr lang="zh-CN" altLang="en-US" sz="5400" b="1" dirty="0">
                <a:solidFill>
                  <a:schemeClr val="tx1"/>
                </a:solidFill>
                <a:effectLst/>
              </a:rPr>
              <a:t>协议架构及关键技术</a:t>
            </a:r>
            <a:endParaRPr lang="zh-CN" altLang="en-US" sz="3200" b="1" dirty="0">
              <a:solidFill>
                <a:schemeClr val="tx1"/>
              </a:solidFill>
              <a:effectLst/>
            </a:endParaRPr>
          </a:p>
        </p:txBody>
      </p:sp>
      <p:sp>
        <p:nvSpPr>
          <p:cNvPr id="3" name="内容占位符 2"/>
          <p:cNvSpPr>
            <a:spLocks noGrp="1"/>
          </p:cNvSpPr>
          <p:nvPr>
            <p:ph idx="1"/>
          </p:nvPr>
        </p:nvSpPr>
        <p:spPr>
          <a:xfrm>
            <a:off x="531743" y="1924590"/>
            <a:ext cx="8080513" cy="4351338"/>
          </a:xfrm>
        </p:spPr>
        <p:txBody>
          <a:bodyPr>
            <a:normAutofit/>
          </a:bodyPr>
          <a:lstStyle/>
          <a:p>
            <a:pPr marL="0" indent="0">
              <a:lnSpc>
                <a:spcPct val="100000"/>
              </a:lnSpc>
              <a:buNone/>
            </a:pPr>
            <a:r>
              <a:rPr lang="en-US" altLang="zh-CN" sz="3600" b="1" spc="300" dirty="0">
                <a:latin typeface="Times New Roman" panose="02020603050405020304" pitchFamily="18" charset="0"/>
                <a:cs typeface="Times New Roman" panose="02020603050405020304" pitchFamily="18" charset="0"/>
              </a:rPr>
              <a:t>2.1 OSI</a:t>
            </a:r>
            <a:r>
              <a:rPr lang="zh-CN" altLang="en-US" sz="3600" b="1" spc="300" dirty="0">
                <a:latin typeface="Times New Roman" panose="02020603050405020304" pitchFamily="18" charset="0"/>
                <a:cs typeface="Times New Roman" panose="02020603050405020304" pitchFamily="18" charset="0"/>
              </a:rPr>
              <a:t>七层模型介绍</a:t>
            </a:r>
            <a:endParaRPr lang="en-US" altLang="zh-CN" sz="3600" b="1" spc="3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3600" b="1" spc="300" dirty="0">
                <a:latin typeface="Times New Roman" panose="02020603050405020304" pitchFamily="18" charset="0"/>
                <a:cs typeface="Times New Roman" panose="02020603050405020304" pitchFamily="18" charset="0"/>
              </a:rPr>
              <a:t>2.2 </a:t>
            </a:r>
            <a:r>
              <a:rPr lang="zh-CN" altLang="en-US" sz="3600" b="1" spc="300" dirty="0">
                <a:latin typeface="Times New Roman" panose="02020603050405020304" pitchFamily="18" charset="0"/>
                <a:cs typeface="Times New Roman" panose="02020603050405020304" pitchFamily="18" charset="0"/>
              </a:rPr>
              <a:t>物理层协议</a:t>
            </a:r>
            <a:endParaRPr lang="en-US" altLang="zh-CN" sz="3600" b="1" spc="3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3600" b="1" spc="300" dirty="0">
                <a:solidFill>
                  <a:srgbClr val="C00000"/>
                </a:solidFill>
                <a:latin typeface="Times New Roman" panose="02020603050405020304" pitchFamily="18" charset="0"/>
                <a:cs typeface="Times New Roman" panose="02020603050405020304" pitchFamily="18" charset="0"/>
              </a:rPr>
              <a:t>2.3 </a:t>
            </a:r>
            <a:r>
              <a:rPr lang="zh-CN" altLang="en-US" sz="3600" b="1" spc="300" dirty="0">
                <a:solidFill>
                  <a:srgbClr val="C00000"/>
                </a:solidFill>
                <a:latin typeface="Times New Roman" panose="02020603050405020304" pitchFamily="18" charset="0"/>
                <a:cs typeface="Times New Roman" panose="02020603050405020304" pitchFamily="18" charset="0"/>
              </a:rPr>
              <a:t>数据链路层协议</a:t>
            </a:r>
            <a:endParaRPr lang="en-US" altLang="zh-CN" sz="3600" b="1" spc="300" dirty="0">
              <a:solidFill>
                <a:srgbClr val="C00000"/>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3600" b="1" spc="300" dirty="0">
                <a:latin typeface="Times New Roman" panose="02020603050405020304" pitchFamily="18" charset="0"/>
                <a:cs typeface="Times New Roman" panose="02020603050405020304" pitchFamily="18" charset="0"/>
              </a:rPr>
              <a:t>2.4 </a:t>
            </a:r>
            <a:r>
              <a:rPr lang="zh-CN" altLang="en-US" sz="3600" b="1" spc="300" dirty="0">
                <a:latin typeface="Times New Roman" panose="02020603050405020304" pitchFamily="18" charset="0"/>
                <a:cs typeface="Times New Roman" panose="02020603050405020304" pitchFamily="18" charset="0"/>
              </a:rPr>
              <a:t>网络层协议</a:t>
            </a:r>
            <a:endParaRPr lang="en-US" altLang="zh-CN" sz="3600" b="1" spc="3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3600" b="1" spc="300" dirty="0">
                <a:latin typeface="Times New Roman" panose="02020603050405020304" pitchFamily="18" charset="0"/>
                <a:cs typeface="Times New Roman" panose="02020603050405020304" pitchFamily="18" charset="0"/>
              </a:rPr>
              <a:t>2.5 </a:t>
            </a:r>
            <a:r>
              <a:rPr lang="zh-CN" altLang="en-US" sz="3600" b="1" spc="300" dirty="0">
                <a:latin typeface="Times New Roman" panose="02020603050405020304" pitchFamily="18" charset="0"/>
                <a:cs typeface="Times New Roman" panose="02020603050405020304" pitchFamily="18" charset="0"/>
              </a:rPr>
              <a:t>传输层协议</a:t>
            </a:r>
            <a:endParaRPr lang="en-US" altLang="zh-CN" sz="3600" b="1" spc="3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3600" b="1" spc="300" dirty="0">
                <a:latin typeface="Times New Roman" panose="02020603050405020304" pitchFamily="18" charset="0"/>
                <a:cs typeface="Times New Roman" panose="02020603050405020304" pitchFamily="18" charset="0"/>
              </a:rPr>
              <a:t>2.6 </a:t>
            </a:r>
            <a:r>
              <a:rPr lang="zh-CN" altLang="en-US" sz="3600" b="1" spc="300" dirty="0">
                <a:latin typeface="Times New Roman" panose="02020603050405020304" pitchFamily="18" charset="0"/>
                <a:cs typeface="Times New Roman" panose="02020603050405020304" pitchFamily="18" charset="0"/>
              </a:rPr>
              <a:t>总结</a:t>
            </a:r>
            <a:endParaRPr lang="en-US" altLang="zh-CN" sz="3600" b="1" spc="3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E663D701-F6D3-45BB-89CD-EE32AA93FC3C}" type="slidenum">
              <a:rPr lang="zh-CN" altLang="en-US" smtClean="0"/>
              <a:t>2</a:t>
            </a:fld>
            <a:endParaRPr lang="zh-CN" altLang="en-US" dirty="0"/>
          </a:p>
        </p:txBody>
      </p:sp>
    </p:spTree>
    <p:extLst>
      <p:ext uri="{BB962C8B-B14F-4D97-AF65-F5344CB8AC3E}">
        <p14:creationId xmlns:p14="http://schemas.microsoft.com/office/powerpoint/2010/main" val="497505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20</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311603" y="1231340"/>
            <a:ext cx="8832397" cy="5334794"/>
          </a:xfrm>
          <a:prstGeom prst="rect">
            <a:avLst/>
          </a:prstGeom>
          <a:noFill/>
        </p:spPr>
        <p:txBody>
          <a:bodyPr wrap="square" rtlCol="0">
            <a:spAutoFit/>
          </a:bodyPr>
          <a:lstStyle/>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媒体介质访问</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(Medium Access Control, 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确定物理层无线信道使用方式，通过建立链路保证节点公平有效地分配有限的无线资源，避免信道堵塞，降低能耗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可分为静态的</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协议和动态的</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静态</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30000"/>
              </a:lnSpc>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时分复用</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(Time Division Multiplex Access, </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TDMA</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p>
          <a:p>
            <a:pPr marL="1028700" lvl="1" indent="-571500" algn="just">
              <a:lnSpc>
                <a:spcPct val="130000"/>
              </a:lnSpc>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频分复用</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(Frequency Division Multiplex Access, </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FDMA</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p>
          <a:p>
            <a:pPr marL="1028700" lvl="1" indent="-571500" algn="just">
              <a:lnSpc>
                <a:spcPct val="13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码分复用</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(Code Division Multiplex Access, CDMA)</a:t>
            </a: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动态</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30000"/>
              </a:lnSpc>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载波监听复用</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(Carrier Sensing Multiplex Access, CSMA)</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，分为碰撞检测</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(Collision Detection, </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CSMA/CD</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和碰撞避免</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(Collision Avoidance, </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CSMA/CA</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a:t>
            </a:r>
            <a:r>
              <a:rPr lang="zh-CN" altLang="en-US" sz="3200" dirty="0">
                <a:solidFill>
                  <a:schemeClr val="tx1"/>
                </a:solidFill>
                <a:effectLst/>
                <a:latin typeface="微软雅黑" panose="020B0503020204020204" pitchFamily="34" charset="-122"/>
                <a:ea typeface="微软雅黑" panose="020B0503020204020204" pitchFamily="34" charset="-122"/>
              </a:rPr>
              <a:t>）</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a:t>
            </a:r>
          </a:p>
        </p:txBody>
      </p:sp>
    </p:spTree>
    <p:extLst>
      <p:ext uri="{BB962C8B-B14F-4D97-AF65-F5344CB8AC3E}">
        <p14:creationId xmlns:p14="http://schemas.microsoft.com/office/powerpoint/2010/main" val="24358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21</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311603" y="1231340"/>
            <a:ext cx="8576365" cy="3406445"/>
          </a:xfrm>
          <a:prstGeom prst="rect">
            <a:avLst/>
          </a:prstGeom>
          <a:noFill/>
        </p:spPr>
        <p:txBody>
          <a:bodyPr wrap="square" rtlCol="0">
            <a:spAutoFit/>
          </a:bodyPr>
          <a:lstStyle/>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将时间划分为若干周期性的时间帧</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每个时间帧进一步分为若干时隙</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每个信号源被分配到特定的时隙中，节点可在该时隙中发送数据</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多个节点可以轮流无干扰地传输内容，实现多路复用</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即使节点在分配的时隙中无数据传输，也不可被其它用户使用，因此可能造成资源浪费问题</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4-1(a) </a:t>
            </a:r>
            <a:r>
              <a:rPr lang="zh-CN" altLang="en-US" sz="3200" dirty="0">
                <a:solidFill>
                  <a:schemeClr val="tx1"/>
                </a:solidFill>
                <a:effectLst/>
                <a:latin typeface="微软雅黑" panose="020B0503020204020204" pitchFamily="34" charset="-122"/>
                <a:ea typeface="微软雅黑" panose="020B0503020204020204" pitchFamily="34" charset="-122"/>
              </a:rPr>
              <a:t>静态</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a:t>
            </a:r>
            <a:r>
              <a:rPr lang="en-US" altLang="zh-CN" sz="3200" dirty="0">
                <a:solidFill>
                  <a:schemeClr val="tx1"/>
                </a:solidFill>
                <a:effectLst/>
                <a:latin typeface="微软雅黑" panose="020B0503020204020204" pitchFamily="34" charset="-122"/>
                <a:ea typeface="微软雅黑" panose="020B0503020204020204" pitchFamily="34" charset="-122"/>
              </a:rPr>
              <a:t>—</a:t>
            </a:r>
            <a:r>
              <a:rPr lang="zh-CN" altLang="en-US" sz="3200" dirty="0">
                <a:solidFill>
                  <a:schemeClr val="tx1"/>
                </a:solidFill>
                <a:effectLst/>
                <a:latin typeface="微软雅黑" panose="020B0503020204020204" pitchFamily="34" charset="-122"/>
                <a:ea typeface="微软雅黑" panose="020B0503020204020204" pitchFamily="34" charset="-122"/>
              </a:rPr>
              <a:t>时分复用</a:t>
            </a:r>
            <a:r>
              <a:rPr lang="en-US" altLang="zh-CN" sz="3200" dirty="0">
                <a:solidFill>
                  <a:schemeClr val="tx1"/>
                </a:solidFill>
                <a:effectLst/>
                <a:latin typeface="微软雅黑" panose="020B0503020204020204" pitchFamily="34" charset="-122"/>
                <a:ea typeface="微软雅黑" panose="020B0503020204020204" pitchFamily="34" charset="-122"/>
              </a:rPr>
              <a:t>TDMA</a:t>
            </a:r>
            <a:endParaRPr lang="zh-CN" altLang="en-US" sz="3200" dirty="0">
              <a:solidFill>
                <a:schemeClr val="tx1"/>
              </a:solidFill>
              <a:effectLst/>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C63176AE-A4E9-4663-B7FE-1CBE7807FB9B}"/>
              </a:ext>
            </a:extLst>
          </p:cNvPr>
          <p:cNvGrpSpPr/>
          <p:nvPr/>
        </p:nvGrpSpPr>
        <p:grpSpPr>
          <a:xfrm>
            <a:off x="513644" y="4566356"/>
            <a:ext cx="7936724" cy="2241812"/>
            <a:chOff x="513644" y="4566356"/>
            <a:chExt cx="7936724" cy="2241812"/>
          </a:xfrm>
        </p:grpSpPr>
        <p:cxnSp>
          <p:nvCxnSpPr>
            <p:cNvPr id="5" name="直接箭头连接符 4">
              <a:extLst>
                <a:ext uri="{FF2B5EF4-FFF2-40B4-BE49-F238E27FC236}">
                  <a16:creationId xmlns:a16="http://schemas.microsoft.com/office/drawing/2014/main" id="{DE9FBB7A-9386-46F8-87C2-002F7DB8CCEF}"/>
                </a:ext>
              </a:extLst>
            </p:cNvPr>
            <p:cNvCxnSpPr/>
            <p:nvPr/>
          </p:nvCxnSpPr>
          <p:spPr>
            <a:xfrm flipV="1">
              <a:off x="829733" y="4566356"/>
              <a:ext cx="0" cy="2155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D3784A9-FF8C-4FF3-9F2A-49EE970F0D8E}"/>
                </a:ext>
              </a:extLst>
            </p:cNvPr>
            <p:cNvCxnSpPr>
              <a:cxnSpLocks/>
            </p:cNvCxnSpPr>
            <p:nvPr/>
          </p:nvCxnSpPr>
          <p:spPr>
            <a:xfrm flipV="1">
              <a:off x="513644" y="6491111"/>
              <a:ext cx="7478050" cy="282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B8BCEFF9-248D-468E-B2B8-CA1BB2811796}"/>
                </a:ext>
              </a:extLst>
            </p:cNvPr>
            <p:cNvGrpSpPr/>
            <p:nvPr/>
          </p:nvGrpSpPr>
          <p:grpSpPr>
            <a:xfrm>
              <a:off x="7636800" y="5976086"/>
              <a:ext cx="813568" cy="400110"/>
              <a:chOff x="3442978" y="5643915"/>
              <a:chExt cx="813568" cy="400110"/>
            </a:xfrm>
          </p:grpSpPr>
          <p:sp>
            <p:nvSpPr>
              <p:cNvPr id="12" name="文本框 11">
                <a:extLst>
                  <a:ext uri="{FF2B5EF4-FFF2-40B4-BE49-F238E27FC236}">
                    <a16:creationId xmlns:a16="http://schemas.microsoft.com/office/drawing/2014/main" id="{95F43C83-ABCF-4DE7-B33F-9643F1DADEF0}"/>
                  </a:ext>
                </a:extLst>
              </p:cNvPr>
              <p:cNvSpPr txBox="1"/>
              <p:nvPr/>
            </p:nvSpPr>
            <p:spPr>
              <a:xfrm>
                <a:off x="3442978" y="5643915"/>
                <a:ext cx="709788"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时间</a:t>
                </a:r>
                <a:endParaRPr lang="zh-CN" altLang="en-US" sz="20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F095761-8161-4D36-A5EB-125BC2284BB8}"/>
                      </a:ext>
                    </a:extLst>
                  </p:cNvPr>
                  <p:cNvSpPr txBox="1"/>
                  <p:nvPr/>
                </p:nvSpPr>
                <p:spPr>
                  <a:xfrm>
                    <a:off x="4072200" y="5690081"/>
                    <a:ext cx="1843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𝒕</m:t>
                          </m:r>
                        </m:oMath>
                      </m:oMathPara>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5F095761-8161-4D36-A5EB-125BC2284BB8}"/>
                      </a:ext>
                    </a:extLst>
                  </p:cNvPr>
                  <p:cNvSpPr txBox="1">
                    <a:spLocks noRot="1" noChangeAspect="1" noMove="1" noResize="1" noEditPoints="1" noAdjustHandles="1" noChangeArrowheads="1" noChangeShapeType="1" noTextEdit="1"/>
                  </p:cNvSpPr>
                  <p:nvPr/>
                </p:nvSpPr>
                <p:spPr>
                  <a:xfrm>
                    <a:off x="4072200" y="5690081"/>
                    <a:ext cx="184346" cy="307777"/>
                  </a:xfrm>
                  <a:prstGeom prst="rect">
                    <a:avLst/>
                  </a:prstGeom>
                  <a:blipFill>
                    <a:blip r:embed="rId3"/>
                    <a:stretch>
                      <a:fillRect l="-26667" r="-23333" b="-6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BAADADC-9234-42BC-A494-FEA45820A3CC}"/>
                    </a:ext>
                  </a:extLst>
                </p:cNvPr>
                <p:cNvSpPr txBox="1"/>
                <p:nvPr/>
              </p:nvSpPr>
              <p:spPr>
                <a:xfrm>
                  <a:off x="598901" y="6500391"/>
                  <a:ext cx="23083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𝟎</m:t>
                        </m:r>
                      </m:oMath>
                    </m:oMathPara>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9BAADADC-9234-42BC-A494-FEA45820A3CC}"/>
                    </a:ext>
                  </a:extLst>
                </p:cNvPr>
                <p:cNvSpPr txBox="1">
                  <a:spLocks noRot="1" noChangeAspect="1" noMove="1" noResize="1" noEditPoints="1" noAdjustHandles="1" noChangeArrowheads="1" noChangeShapeType="1" noTextEdit="1"/>
                </p:cNvSpPr>
                <p:nvPr/>
              </p:nvSpPr>
              <p:spPr>
                <a:xfrm>
                  <a:off x="598901" y="6500391"/>
                  <a:ext cx="230832" cy="307777"/>
                </a:xfrm>
                <a:prstGeom prst="rect">
                  <a:avLst/>
                </a:prstGeom>
                <a:blipFill>
                  <a:blip r:embed="rId4"/>
                  <a:stretch>
                    <a:fillRect l="-21053" r="-21053" b="-7843"/>
                  </a:stretch>
                </a:blipFill>
              </p:spPr>
              <p:txBody>
                <a:bodyPr/>
                <a:lstStyle/>
                <a:p>
                  <a:r>
                    <a:rPr lang="zh-CN" altLang="en-US">
                      <a:noFill/>
                    </a:rPr>
                    <a:t> </a:t>
                  </a:r>
                </a:p>
              </p:txBody>
            </p:sp>
          </mc:Fallback>
        </mc:AlternateContent>
      </p:grpSp>
      <p:sp>
        <p:nvSpPr>
          <p:cNvPr id="18" name="矩形 17">
            <a:extLst>
              <a:ext uri="{FF2B5EF4-FFF2-40B4-BE49-F238E27FC236}">
                <a16:creationId xmlns:a16="http://schemas.microsoft.com/office/drawing/2014/main" id="{FA293D1A-B170-4DC8-87B9-1957C8895A4C}"/>
              </a:ext>
            </a:extLst>
          </p:cNvPr>
          <p:cNvSpPr/>
          <p:nvPr/>
        </p:nvSpPr>
        <p:spPr>
          <a:xfrm>
            <a:off x="829733" y="5000273"/>
            <a:ext cx="1744131" cy="1510685"/>
          </a:xfrm>
          <a:prstGeom prst="rect">
            <a:avLst/>
          </a:prstGeom>
          <a:solidFill>
            <a:schemeClr val="bg1">
              <a:lumMod val="85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96552EC-B975-4B16-B645-80915D3162C4}"/>
              </a:ext>
            </a:extLst>
          </p:cNvPr>
          <p:cNvSpPr/>
          <p:nvPr/>
        </p:nvSpPr>
        <p:spPr>
          <a:xfrm>
            <a:off x="2573864" y="4997542"/>
            <a:ext cx="1744131" cy="1510685"/>
          </a:xfrm>
          <a:prstGeom prst="rect">
            <a:avLst/>
          </a:prstGeom>
          <a:solidFill>
            <a:schemeClr val="bg1">
              <a:lumMod val="85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4A1EF73-B588-4DFD-9F9D-065A00CC8752}"/>
              </a:ext>
            </a:extLst>
          </p:cNvPr>
          <p:cNvSpPr/>
          <p:nvPr/>
        </p:nvSpPr>
        <p:spPr>
          <a:xfrm>
            <a:off x="5190059" y="4983339"/>
            <a:ext cx="1744131" cy="1510685"/>
          </a:xfrm>
          <a:prstGeom prst="rect">
            <a:avLst/>
          </a:prstGeom>
          <a:solidFill>
            <a:schemeClr val="bg1">
              <a:lumMod val="85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0E9623D8-755F-4296-B688-AEA00C15A454}"/>
              </a:ext>
            </a:extLst>
          </p:cNvPr>
          <p:cNvSpPr txBox="1"/>
          <p:nvPr/>
        </p:nvSpPr>
        <p:spPr>
          <a:xfrm>
            <a:off x="4572000" y="5564827"/>
            <a:ext cx="428850" cy="369332"/>
          </a:xfrm>
          <a:prstGeom prst="rect">
            <a:avLst/>
          </a:prstGeom>
          <a:noFill/>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p:txBody>
      </p:sp>
      <p:sp>
        <p:nvSpPr>
          <p:cNvPr id="46" name="矩形 45">
            <a:extLst>
              <a:ext uri="{FF2B5EF4-FFF2-40B4-BE49-F238E27FC236}">
                <a16:creationId xmlns:a16="http://schemas.microsoft.com/office/drawing/2014/main" id="{64D2CD40-3C40-4E8B-AB21-191C854E6131}"/>
              </a:ext>
            </a:extLst>
          </p:cNvPr>
          <p:cNvSpPr/>
          <p:nvPr/>
        </p:nvSpPr>
        <p:spPr>
          <a:xfrm>
            <a:off x="829733" y="4995319"/>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E63F96B3-9E70-4DA4-AAEB-C6337E03B1E9}"/>
              </a:ext>
            </a:extLst>
          </p:cNvPr>
          <p:cNvSpPr/>
          <p:nvPr/>
        </p:nvSpPr>
        <p:spPr>
          <a:xfrm>
            <a:off x="1195464" y="4995319"/>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1D938653-9A6A-423C-8CBA-5B6C219BF464}"/>
              </a:ext>
            </a:extLst>
          </p:cNvPr>
          <p:cNvSpPr txBox="1"/>
          <p:nvPr/>
        </p:nvSpPr>
        <p:spPr>
          <a:xfrm>
            <a:off x="2235768" y="5531461"/>
            <a:ext cx="428850" cy="369332"/>
          </a:xfrm>
          <a:prstGeom prst="rect">
            <a:avLst/>
          </a:prstGeom>
          <a:noFill/>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p:txBody>
      </p:sp>
      <p:sp>
        <p:nvSpPr>
          <p:cNvPr id="49" name="矩形 48">
            <a:extLst>
              <a:ext uri="{FF2B5EF4-FFF2-40B4-BE49-F238E27FC236}">
                <a16:creationId xmlns:a16="http://schemas.microsoft.com/office/drawing/2014/main" id="{6FE15A61-3586-4BC6-90FA-28398654BAD5}"/>
              </a:ext>
            </a:extLst>
          </p:cNvPr>
          <p:cNvSpPr/>
          <p:nvPr/>
        </p:nvSpPr>
        <p:spPr>
          <a:xfrm>
            <a:off x="1926926" y="4997542"/>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25A92F26-29E1-49C8-B02A-E17E02F656E2}"/>
              </a:ext>
            </a:extLst>
          </p:cNvPr>
          <p:cNvSpPr/>
          <p:nvPr/>
        </p:nvSpPr>
        <p:spPr>
          <a:xfrm>
            <a:off x="1561195" y="4995318"/>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334123E2-7D30-4F0B-95F4-BDF5114236D7}"/>
              </a:ext>
            </a:extLst>
          </p:cNvPr>
          <p:cNvSpPr/>
          <p:nvPr/>
        </p:nvSpPr>
        <p:spPr>
          <a:xfrm>
            <a:off x="2573863" y="5002881"/>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0228339E-72C7-42E1-B5FE-79128ABB6C5D}"/>
              </a:ext>
            </a:extLst>
          </p:cNvPr>
          <p:cNvSpPr/>
          <p:nvPr/>
        </p:nvSpPr>
        <p:spPr>
          <a:xfrm>
            <a:off x="2939594" y="5002881"/>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EFD6C62D-B1DD-40FB-BA4D-075F55E49EFF}"/>
              </a:ext>
            </a:extLst>
          </p:cNvPr>
          <p:cNvSpPr txBox="1"/>
          <p:nvPr/>
        </p:nvSpPr>
        <p:spPr>
          <a:xfrm>
            <a:off x="3979898" y="5539023"/>
            <a:ext cx="428850" cy="369332"/>
          </a:xfrm>
          <a:prstGeom prst="rect">
            <a:avLst/>
          </a:prstGeom>
          <a:noFill/>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p:txBody>
      </p:sp>
      <p:sp>
        <p:nvSpPr>
          <p:cNvPr id="59" name="矩形 58">
            <a:extLst>
              <a:ext uri="{FF2B5EF4-FFF2-40B4-BE49-F238E27FC236}">
                <a16:creationId xmlns:a16="http://schemas.microsoft.com/office/drawing/2014/main" id="{2B017D4A-7EE7-4125-A13E-BD4B537B236B}"/>
              </a:ext>
            </a:extLst>
          </p:cNvPr>
          <p:cNvSpPr/>
          <p:nvPr/>
        </p:nvSpPr>
        <p:spPr>
          <a:xfrm>
            <a:off x="3671056" y="5005104"/>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0421BA4A-7239-49E4-B8E8-789F7F939CF0}"/>
              </a:ext>
            </a:extLst>
          </p:cNvPr>
          <p:cNvSpPr/>
          <p:nvPr/>
        </p:nvSpPr>
        <p:spPr>
          <a:xfrm>
            <a:off x="3305325" y="5002880"/>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AA25FCAB-EA58-4A50-8DCF-5F5B2A460EE7}"/>
              </a:ext>
            </a:extLst>
          </p:cNvPr>
          <p:cNvSpPr/>
          <p:nvPr/>
        </p:nvSpPr>
        <p:spPr>
          <a:xfrm>
            <a:off x="5189833" y="4993290"/>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FDEC6CF0-026D-472C-A6BB-D93125E8571F}"/>
              </a:ext>
            </a:extLst>
          </p:cNvPr>
          <p:cNvSpPr/>
          <p:nvPr/>
        </p:nvSpPr>
        <p:spPr>
          <a:xfrm>
            <a:off x="5555564" y="4993290"/>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5A7D0BB3-F10A-44ED-8BCB-A2E2C23871AC}"/>
              </a:ext>
            </a:extLst>
          </p:cNvPr>
          <p:cNvSpPr txBox="1"/>
          <p:nvPr/>
        </p:nvSpPr>
        <p:spPr>
          <a:xfrm>
            <a:off x="6595868" y="5529432"/>
            <a:ext cx="428850" cy="369332"/>
          </a:xfrm>
          <a:prstGeom prst="rect">
            <a:avLst/>
          </a:prstGeom>
          <a:noFill/>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p:txBody>
      </p:sp>
      <p:sp>
        <p:nvSpPr>
          <p:cNvPr id="64" name="矩形 63">
            <a:extLst>
              <a:ext uri="{FF2B5EF4-FFF2-40B4-BE49-F238E27FC236}">
                <a16:creationId xmlns:a16="http://schemas.microsoft.com/office/drawing/2014/main" id="{B7B752B8-FD3A-4B49-94D7-C764B2A5832F}"/>
              </a:ext>
            </a:extLst>
          </p:cNvPr>
          <p:cNvSpPr/>
          <p:nvPr/>
        </p:nvSpPr>
        <p:spPr>
          <a:xfrm>
            <a:off x="6287026" y="4995513"/>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8764F780-72BF-4961-B639-C91F8C049040}"/>
              </a:ext>
            </a:extLst>
          </p:cNvPr>
          <p:cNvSpPr/>
          <p:nvPr/>
        </p:nvSpPr>
        <p:spPr>
          <a:xfrm>
            <a:off x="5921295" y="4993289"/>
            <a:ext cx="365731" cy="1510685"/>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8F253243-9F91-449E-A2B0-29B1D27346D4}"/>
              </a:ext>
            </a:extLst>
          </p:cNvPr>
          <p:cNvSpPr txBox="1"/>
          <p:nvPr/>
        </p:nvSpPr>
        <p:spPr>
          <a:xfrm>
            <a:off x="7299693" y="5213205"/>
            <a:ext cx="1217774" cy="400110"/>
          </a:xfrm>
          <a:prstGeom prst="rect">
            <a:avLst/>
          </a:prstGeom>
          <a:noFill/>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时间帧</a:t>
            </a:r>
            <a:endParaRPr lang="zh-CN" altLang="en-US" sz="2000" dirty="0">
              <a:solidFill>
                <a:srgbClr val="C00000"/>
              </a:solidFill>
            </a:endParaRPr>
          </a:p>
        </p:txBody>
      </p:sp>
      <p:cxnSp>
        <p:nvCxnSpPr>
          <p:cNvPr id="71" name="直接箭头连接符 70">
            <a:extLst>
              <a:ext uri="{FF2B5EF4-FFF2-40B4-BE49-F238E27FC236}">
                <a16:creationId xmlns:a16="http://schemas.microsoft.com/office/drawing/2014/main" id="{7663E29E-90D5-4866-A6AA-717043027C99}"/>
              </a:ext>
            </a:extLst>
          </p:cNvPr>
          <p:cNvCxnSpPr>
            <a:cxnSpLocks/>
          </p:cNvCxnSpPr>
          <p:nvPr/>
        </p:nvCxnSpPr>
        <p:spPr>
          <a:xfrm flipH="1">
            <a:off x="6793587" y="5430879"/>
            <a:ext cx="536075" cy="1631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B95A890F-60C2-43C0-908E-58D6967460A5}"/>
              </a:ext>
            </a:extLst>
          </p:cNvPr>
          <p:cNvSpPr txBox="1"/>
          <p:nvPr/>
        </p:nvSpPr>
        <p:spPr>
          <a:xfrm>
            <a:off x="7306150" y="4419655"/>
            <a:ext cx="750577" cy="400110"/>
          </a:xfrm>
          <a:prstGeom prst="rect">
            <a:avLst/>
          </a:prstGeom>
          <a:noFill/>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时隙</a:t>
            </a:r>
            <a:endParaRPr lang="zh-CN" altLang="en-US" sz="2000" dirty="0">
              <a:solidFill>
                <a:srgbClr val="C00000"/>
              </a:solidFill>
            </a:endParaRPr>
          </a:p>
        </p:txBody>
      </p:sp>
      <p:sp>
        <p:nvSpPr>
          <p:cNvPr id="39" name="矩形 38">
            <a:extLst>
              <a:ext uri="{FF2B5EF4-FFF2-40B4-BE49-F238E27FC236}">
                <a16:creationId xmlns:a16="http://schemas.microsoft.com/office/drawing/2014/main" id="{4A2A462D-CDEA-43D1-BDDB-2F98D6E23791}"/>
              </a:ext>
            </a:extLst>
          </p:cNvPr>
          <p:cNvSpPr/>
          <p:nvPr/>
        </p:nvSpPr>
        <p:spPr>
          <a:xfrm>
            <a:off x="818787" y="5002354"/>
            <a:ext cx="365731" cy="1510685"/>
          </a:xfrm>
          <a:prstGeom prst="rect">
            <a:avLst/>
          </a:prstGeom>
          <a:solidFill>
            <a:schemeClr val="accent6">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1</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804A7E27-01E3-43BD-BD59-21680D0CA363}"/>
              </a:ext>
            </a:extLst>
          </p:cNvPr>
          <p:cNvSpPr/>
          <p:nvPr/>
        </p:nvSpPr>
        <p:spPr>
          <a:xfrm>
            <a:off x="1195806" y="5002354"/>
            <a:ext cx="365731" cy="1510685"/>
          </a:xfrm>
          <a:prstGeom prst="rect">
            <a:avLst/>
          </a:prstGeom>
          <a:solidFill>
            <a:schemeClr val="accent5">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2</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046504DE-01ED-4C7C-888B-5F43877CC166}"/>
              </a:ext>
            </a:extLst>
          </p:cNvPr>
          <p:cNvSpPr/>
          <p:nvPr/>
        </p:nvSpPr>
        <p:spPr>
          <a:xfrm>
            <a:off x="1961132" y="4993289"/>
            <a:ext cx="365731" cy="1510685"/>
          </a:xfrm>
          <a:prstGeom prst="rect">
            <a:avLst/>
          </a:prstGeom>
          <a:solidFill>
            <a:schemeClr val="accent1">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4</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79113BB2-FF58-40F7-922D-03FBC8CBA399}"/>
              </a:ext>
            </a:extLst>
          </p:cNvPr>
          <p:cNvSpPr/>
          <p:nvPr/>
        </p:nvSpPr>
        <p:spPr>
          <a:xfrm>
            <a:off x="1572825" y="5002353"/>
            <a:ext cx="365731" cy="1510685"/>
          </a:xfrm>
          <a:prstGeom prst="rect">
            <a:avLst/>
          </a:prstGeom>
          <a:solidFill>
            <a:schemeClr val="accent4">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3</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nvGrpSpPr>
          <p:cNvPr id="79" name="组合 78">
            <a:extLst>
              <a:ext uri="{FF2B5EF4-FFF2-40B4-BE49-F238E27FC236}">
                <a16:creationId xmlns:a16="http://schemas.microsoft.com/office/drawing/2014/main" id="{58A3969D-AC85-498F-B1F4-C6F2F5E165AB}"/>
              </a:ext>
            </a:extLst>
          </p:cNvPr>
          <p:cNvGrpSpPr/>
          <p:nvPr/>
        </p:nvGrpSpPr>
        <p:grpSpPr>
          <a:xfrm>
            <a:off x="2585151" y="5002230"/>
            <a:ext cx="1508076" cy="1519750"/>
            <a:chOff x="7143837" y="4217474"/>
            <a:chExt cx="1508076" cy="1519750"/>
          </a:xfrm>
        </p:grpSpPr>
        <p:sp>
          <p:nvSpPr>
            <p:cNvPr id="80" name="矩形 79">
              <a:extLst>
                <a:ext uri="{FF2B5EF4-FFF2-40B4-BE49-F238E27FC236}">
                  <a16:creationId xmlns:a16="http://schemas.microsoft.com/office/drawing/2014/main" id="{45E07FA9-F916-43F4-B736-EB1B7FA9967E}"/>
                </a:ext>
              </a:extLst>
            </p:cNvPr>
            <p:cNvSpPr/>
            <p:nvPr/>
          </p:nvSpPr>
          <p:spPr>
            <a:xfrm>
              <a:off x="7143837" y="4226539"/>
              <a:ext cx="365731" cy="1510685"/>
            </a:xfrm>
            <a:prstGeom prst="rect">
              <a:avLst/>
            </a:prstGeom>
            <a:solidFill>
              <a:schemeClr val="accent6">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1</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69631452-7E62-4CFE-A655-70677BD48B73}"/>
                </a:ext>
              </a:extLst>
            </p:cNvPr>
            <p:cNvSpPr/>
            <p:nvPr/>
          </p:nvSpPr>
          <p:spPr>
            <a:xfrm>
              <a:off x="7520856" y="4226539"/>
              <a:ext cx="365731" cy="1510685"/>
            </a:xfrm>
            <a:prstGeom prst="rect">
              <a:avLst/>
            </a:prstGeom>
            <a:solidFill>
              <a:schemeClr val="accent5">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2</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3AFD32B8-37C0-4023-BC73-744493322CB6}"/>
                </a:ext>
              </a:extLst>
            </p:cNvPr>
            <p:cNvSpPr/>
            <p:nvPr/>
          </p:nvSpPr>
          <p:spPr>
            <a:xfrm>
              <a:off x="8286182" y="4217474"/>
              <a:ext cx="365731" cy="1510685"/>
            </a:xfrm>
            <a:prstGeom prst="rect">
              <a:avLst/>
            </a:prstGeom>
            <a:solidFill>
              <a:schemeClr val="accent1">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4</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85C03503-F253-4A2B-8516-33C1B1759599}"/>
                </a:ext>
              </a:extLst>
            </p:cNvPr>
            <p:cNvSpPr/>
            <p:nvPr/>
          </p:nvSpPr>
          <p:spPr>
            <a:xfrm>
              <a:off x="7897875" y="4226538"/>
              <a:ext cx="365731" cy="1510685"/>
            </a:xfrm>
            <a:prstGeom prst="rect">
              <a:avLst/>
            </a:prstGeom>
            <a:solidFill>
              <a:schemeClr val="accent4">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3</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AB83E605-CC43-4A10-AFDD-8461A0926EC5}"/>
              </a:ext>
            </a:extLst>
          </p:cNvPr>
          <p:cNvGrpSpPr/>
          <p:nvPr/>
        </p:nvGrpSpPr>
        <p:grpSpPr>
          <a:xfrm>
            <a:off x="5186718" y="4975597"/>
            <a:ext cx="1508076" cy="1519750"/>
            <a:chOff x="7143837" y="4217474"/>
            <a:chExt cx="1508076" cy="1519750"/>
          </a:xfrm>
        </p:grpSpPr>
        <p:sp>
          <p:nvSpPr>
            <p:cNvPr id="85" name="矩形 84">
              <a:extLst>
                <a:ext uri="{FF2B5EF4-FFF2-40B4-BE49-F238E27FC236}">
                  <a16:creationId xmlns:a16="http://schemas.microsoft.com/office/drawing/2014/main" id="{6967DE10-CB07-4EEF-BDA9-968BFA8642B8}"/>
                </a:ext>
              </a:extLst>
            </p:cNvPr>
            <p:cNvSpPr/>
            <p:nvPr/>
          </p:nvSpPr>
          <p:spPr>
            <a:xfrm>
              <a:off x="7143837" y="4226539"/>
              <a:ext cx="365731" cy="1510685"/>
            </a:xfrm>
            <a:prstGeom prst="rect">
              <a:avLst/>
            </a:prstGeom>
            <a:solidFill>
              <a:schemeClr val="accent6">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1</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EE7C8498-FA36-4B18-BAF2-E91FBDFC9656}"/>
                </a:ext>
              </a:extLst>
            </p:cNvPr>
            <p:cNvSpPr/>
            <p:nvPr/>
          </p:nvSpPr>
          <p:spPr>
            <a:xfrm>
              <a:off x="7520856" y="4226539"/>
              <a:ext cx="365731" cy="1510685"/>
            </a:xfrm>
            <a:prstGeom prst="rect">
              <a:avLst/>
            </a:prstGeom>
            <a:solidFill>
              <a:schemeClr val="accent5">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2</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8700F689-DB7D-4EF5-862F-CB1D81A55C97}"/>
                </a:ext>
              </a:extLst>
            </p:cNvPr>
            <p:cNvSpPr/>
            <p:nvPr/>
          </p:nvSpPr>
          <p:spPr>
            <a:xfrm>
              <a:off x="8286182" y="4217474"/>
              <a:ext cx="365731" cy="1510685"/>
            </a:xfrm>
            <a:prstGeom prst="rect">
              <a:avLst/>
            </a:prstGeom>
            <a:solidFill>
              <a:schemeClr val="accent1">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4</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4CD0EFE2-2434-4129-B627-7C87E66D2AD5}"/>
                </a:ext>
              </a:extLst>
            </p:cNvPr>
            <p:cNvSpPr/>
            <p:nvPr/>
          </p:nvSpPr>
          <p:spPr>
            <a:xfrm>
              <a:off x="7897875" y="4226538"/>
              <a:ext cx="365731" cy="1510685"/>
            </a:xfrm>
            <a:prstGeom prst="rect">
              <a:avLst/>
            </a:prstGeom>
            <a:solidFill>
              <a:schemeClr val="accent4">
                <a:lumMod val="20000"/>
                <a:lumOff val="80000"/>
              </a:schemeClr>
            </a:solidFill>
            <a:ln w="19050">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3</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cxnSp>
        <p:nvCxnSpPr>
          <p:cNvPr id="77" name="直接箭头连接符 76">
            <a:extLst>
              <a:ext uri="{FF2B5EF4-FFF2-40B4-BE49-F238E27FC236}">
                <a16:creationId xmlns:a16="http://schemas.microsoft.com/office/drawing/2014/main" id="{67A6D6C1-691B-4D2F-84D2-6AE076CDD82D}"/>
              </a:ext>
            </a:extLst>
          </p:cNvPr>
          <p:cNvCxnSpPr>
            <a:cxnSpLocks/>
          </p:cNvCxnSpPr>
          <p:nvPr/>
        </p:nvCxnSpPr>
        <p:spPr>
          <a:xfrm flipH="1">
            <a:off x="6455136" y="4736080"/>
            <a:ext cx="844557" cy="35053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19"/>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4" fill="hold" nodeType="afterEffect">
                                  <p:stCondLst>
                                    <p:cond delay="500"/>
                                  </p:stCondLst>
                                  <p:childTnLst>
                                    <p:set>
                                      <p:cBhvr>
                                        <p:cTn id="23" dur="1" fill="hold">
                                          <p:stCondLst>
                                            <p:cond delay="0"/>
                                          </p:stCondLst>
                                        </p:cTn>
                                        <p:tgtEl>
                                          <p:spTgt spid="71"/>
                                        </p:tgtEl>
                                        <p:attrNameLst>
                                          <p:attrName>style.visibility</p:attrName>
                                        </p:attrNameLst>
                                      </p:cBhvr>
                                      <p:to>
                                        <p:strVal val="visible"/>
                                      </p:to>
                                    </p:set>
                                    <p:animEffect transition="in" filter="wipe(down)">
                                      <p:cBhvr>
                                        <p:cTn id="24" dur="1000"/>
                                        <p:tgtEl>
                                          <p:spTgt spid="71"/>
                                        </p:tgtEl>
                                      </p:cBhvr>
                                    </p:animEffect>
                                  </p:childTnLst>
                                </p:cTn>
                              </p:par>
                            </p:childTnLst>
                          </p:cTn>
                        </p:par>
                        <p:par>
                          <p:cTn id="25" fill="hold">
                            <p:stCondLst>
                              <p:cond delay="2500"/>
                            </p:stCondLst>
                            <p:childTnLst>
                              <p:par>
                                <p:cTn id="26" presetID="22" presetClass="entr" presetSubtype="4" fill="hold" grpId="0" nodeType="afterEffect">
                                  <p:stCondLst>
                                    <p:cond delay="500"/>
                                  </p:stCondLst>
                                  <p:childTnLst>
                                    <p:set>
                                      <p:cBhvr>
                                        <p:cTn id="27" dur="1" fill="hold">
                                          <p:stCondLst>
                                            <p:cond delay="0"/>
                                          </p:stCondLst>
                                        </p:cTn>
                                        <p:tgtEl>
                                          <p:spTgt spid="67"/>
                                        </p:tgtEl>
                                        <p:attrNameLst>
                                          <p:attrName>style.visibility</p:attrName>
                                        </p:attrNameLst>
                                      </p:cBhvr>
                                      <p:to>
                                        <p:strVal val="visible"/>
                                      </p:to>
                                    </p:set>
                                    <p:animEffect transition="in" filter="wipe(down)">
                                      <p:cBhvr>
                                        <p:cTn id="28" dur="1000"/>
                                        <p:tgtEl>
                                          <p:spTgt spid="67"/>
                                        </p:tgtEl>
                                      </p:cBhvr>
                                    </p:animEffect>
                                  </p:childTnLst>
                                </p:cTn>
                              </p:par>
                            </p:childTnLst>
                          </p:cTn>
                        </p:par>
                        <p:par>
                          <p:cTn id="29" fill="hold">
                            <p:stCondLst>
                              <p:cond delay="4000"/>
                            </p:stCondLst>
                            <p:childTnLst>
                              <p:par>
                                <p:cTn id="30" presetID="1" presetClass="entr" presetSubtype="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6"/>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500"/>
                                  </p:stCondLst>
                                  <p:childTnLst>
                                    <p:set>
                                      <p:cBhvr>
                                        <p:cTn id="42" dur="1" fill="hold">
                                          <p:stCondLst>
                                            <p:cond delay="0"/>
                                          </p:stCondLst>
                                        </p:cTn>
                                        <p:tgtEl>
                                          <p:spTgt spid="47"/>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grpId="0" nodeType="afterEffect">
                                  <p:stCondLst>
                                    <p:cond delay="500"/>
                                  </p:stCondLst>
                                  <p:childTnLst>
                                    <p:set>
                                      <p:cBhvr>
                                        <p:cTn id="45" dur="1" fill="hold">
                                          <p:stCondLst>
                                            <p:cond delay="0"/>
                                          </p:stCondLst>
                                        </p:cTn>
                                        <p:tgtEl>
                                          <p:spTgt spid="50"/>
                                        </p:tgtEl>
                                        <p:attrNameLst>
                                          <p:attrName>style.visibility</p:attrName>
                                        </p:attrNameLst>
                                      </p:cBhvr>
                                      <p:to>
                                        <p:strVal val="visible"/>
                                      </p:to>
                                    </p:set>
                                  </p:childTnLst>
                                </p:cTn>
                              </p:par>
                            </p:childTnLst>
                          </p:cTn>
                        </p:par>
                        <p:par>
                          <p:cTn id="46" fill="hold">
                            <p:stCondLst>
                              <p:cond delay="1000"/>
                            </p:stCondLst>
                            <p:childTnLst>
                              <p:par>
                                <p:cTn id="47" presetID="1" presetClass="entr" presetSubtype="0" fill="hold" grpId="0" nodeType="afterEffect">
                                  <p:stCondLst>
                                    <p:cond delay="500"/>
                                  </p:stCondLst>
                                  <p:childTnLst>
                                    <p:set>
                                      <p:cBhvr>
                                        <p:cTn id="48" dur="1" fill="hold">
                                          <p:stCondLst>
                                            <p:cond delay="0"/>
                                          </p:stCondLst>
                                        </p:cTn>
                                        <p:tgtEl>
                                          <p:spTgt spid="49"/>
                                        </p:tgtEl>
                                        <p:attrNameLst>
                                          <p:attrName>style.visibility</p:attrName>
                                        </p:attrNameLst>
                                      </p:cBhvr>
                                      <p:to>
                                        <p:strVal val="visible"/>
                                      </p:to>
                                    </p:set>
                                  </p:childTnLst>
                                </p:cTn>
                              </p:par>
                            </p:childTnLst>
                          </p:cTn>
                        </p:par>
                        <p:par>
                          <p:cTn id="49" fill="hold">
                            <p:stCondLst>
                              <p:cond delay="1500"/>
                            </p:stCondLst>
                            <p:childTnLst>
                              <p:par>
                                <p:cTn id="50" presetID="1" presetClass="entr" presetSubtype="0" fill="hold" grpId="0" nodeType="afterEffect">
                                  <p:stCondLst>
                                    <p:cond delay="500"/>
                                  </p:stCondLst>
                                  <p:childTnLst>
                                    <p:set>
                                      <p:cBhvr>
                                        <p:cTn id="51" dur="1" fill="hold">
                                          <p:stCondLst>
                                            <p:cond delay="0"/>
                                          </p:stCondLst>
                                        </p:cTn>
                                        <p:tgtEl>
                                          <p:spTgt spid="48"/>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500"/>
                                  </p:stCondLst>
                                  <p:childTnLst>
                                    <p:set>
                                      <p:cBhvr>
                                        <p:cTn id="54" dur="1" fill="hold">
                                          <p:stCondLst>
                                            <p:cond delay="9"/>
                                          </p:stCondLst>
                                        </p:cTn>
                                        <p:tgtEl>
                                          <p:spTgt spid="56"/>
                                        </p:tgtEl>
                                        <p:attrNameLst>
                                          <p:attrName>style.visibility</p:attrName>
                                        </p:attrNameLst>
                                      </p:cBhvr>
                                      <p:to>
                                        <p:strVal val="visible"/>
                                      </p:to>
                                    </p:set>
                                  </p:childTnLst>
                                </p:cTn>
                              </p:par>
                            </p:childTnLst>
                          </p:cTn>
                        </p:par>
                        <p:par>
                          <p:cTn id="55" fill="hold">
                            <p:stCondLst>
                              <p:cond delay="2510"/>
                            </p:stCondLst>
                            <p:childTnLst>
                              <p:par>
                                <p:cTn id="56" presetID="1" presetClass="entr" presetSubtype="0" fill="hold" grpId="0" nodeType="afterEffect">
                                  <p:stCondLst>
                                    <p:cond delay="500"/>
                                  </p:stCondLst>
                                  <p:childTnLst>
                                    <p:set>
                                      <p:cBhvr>
                                        <p:cTn id="57" dur="1" fill="hold">
                                          <p:stCondLst>
                                            <p:cond delay="0"/>
                                          </p:stCondLst>
                                        </p:cTn>
                                        <p:tgtEl>
                                          <p:spTgt spid="57"/>
                                        </p:tgtEl>
                                        <p:attrNameLst>
                                          <p:attrName>style.visibility</p:attrName>
                                        </p:attrNameLst>
                                      </p:cBhvr>
                                      <p:to>
                                        <p:strVal val="visible"/>
                                      </p:to>
                                    </p:set>
                                  </p:childTnLst>
                                </p:cTn>
                              </p:par>
                            </p:childTnLst>
                          </p:cTn>
                        </p:par>
                        <p:par>
                          <p:cTn id="58" fill="hold">
                            <p:stCondLst>
                              <p:cond delay="3010"/>
                            </p:stCondLst>
                            <p:childTnLst>
                              <p:par>
                                <p:cTn id="59" presetID="1" presetClass="entr" presetSubtype="0" fill="hold" grpId="0" nodeType="afterEffect">
                                  <p:stCondLst>
                                    <p:cond delay="500"/>
                                  </p:stCondLst>
                                  <p:childTnLst>
                                    <p:set>
                                      <p:cBhvr>
                                        <p:cTn id="60" dur="1" fill="hold">
                                          <p:stCondLst>
                                            <p:cond delay="0"/>
                                          </p:stCondLst>
                                        </p:cTn>
                                        <p:tgtEl>
                                          <p:spTgt spid="60"/>
                                        </p:tgtEl>
                                        <p:attrNameLst>
                                          <p:attrName>style.visibility</p:attrName>
                                        </p:attrNameLst>
                                      </p:cBhvr>
                                      <p:to>
                                        <p:strVal val="visible"/>
                                      </p:to>
                                    </p:set>
                                  </p:childTnLst>
                                </p:cTn>
                              </p:par>
                            </p:childTnLst>
                          </p:cTn>
                        </p:par>
                        <p:par>
                          <p:cTn id="61" fill="hold">
                            <p:stCondLst>
                              <p:cond delay="3510"/>
                            </p:stCondLst>
                            <p:childTnLst>
                              <p:par>
                                <p:cTn id="62" presetID="1" presetClass="entr" presetSubtype="0" fill="hold" grpId="0" nodeType="afterEffect">
                                  <p:stCondLst>
                                    <p:cond delay="500"/>
                                  </p:stCondLst>
                                  <p:childTnLst>
                                    <p:set>
                                      <p:cBhvr>
                                        <p:cTn id="63" dur="1" fill="hold">
                                          <p:stCondLst>
                                            <p:cond delay="0"/>
                                          </p:stCondLst>
                                        </p:cTn>
                                        <p:tgtEl>
                                          <p:spTgt spid="59"/>
                                        </p:tgtEl>
                                        <p:attrNameLst>
                                          <p:attrName>style.visibility</p:attrName>
                                        </p:attrNameLst>
                                      </p:cBhvr>
                                      <p:to>
                                        <p:strVal val="visible"/>
                                      </p:to>
                                    </p:set>
                                  </p:childTnLst>
                                </p:cTn>
                              </p:par>
                            </p:childTnLst>
                          </p:cTn>
                        </p:par>
                        <p:par>
                          <p:cTn id="64" fill="hold">
                            <p:stCondLst>
                              <p:cond delay="4010"/>
                            </p:stCondLst>
                            <p:childTnLst>
                              <p:par>
                                <p:cTn id="65" presetID="1" presetClass="entr" presetSubtype="0" fill="hold" grpId="0" nodeType="afterEffect">
                                  <p:stCondLst>
                                    <p:cond delay="500"/>
                                  </p:stCondLst>
                                  <p:childTnLst>
                                    <p:set>
                                      <p:cBhvr>
                                        <p:cTn id="66" dur="1" fill="hold">
                                          <p:stCondLst>
                                            <p:cond delay="0"/>
                                          </p:stCondLst>
                                        </p:cTn>
                                        <p:tgtEl>
                                          <p:spTgt spid="58"/>
                                        </p:tgtEl>
                                        <p:attrNameLst>
                                          <p:attrName>style.visibility</p:attrName>
                                        </p:attrNameLst>
                                      </p:cBhvr>
                                      <p:to>
                                        <p:strVal val="visible"/>
                                      </p:to>
                                    </p:set>
                                  </p:childTnLst>
                                </p:cTn>
                              </p:par>
                            </p:childTnLst>
                          </p:cTn>
                        </p:par>
                        <p:par>
                          <p:cTn id="67" fill="hold">
                            <p:stCondLst>
                              <p:cond delay="4510"/>
                            </p:stCondLst>
                            <p:childTnLst>
                              <p:par>
                                <p:cTn id="68" presetID="1" presetClass="entr" presetSubtype="0" fill="hold" grpId="0" nodeType="afterEffect">
                                  <p:stCondLst>
                                    <p:cond delay="500"/>
                                  </p:stCondLst>
                                  <p:childTnLst>
                                    <p:set>
                                      <p:cBhvr>
                                        <p:cTn id="69" dur="1" fill="hold">
                                          <p:stCondLst>
                                            <p:cond delay="0"/>
                                          </p:stCondLst>
                                        </p:cTn>
                                        <p:tgtEl>
                                          <p:spTgt spid="61"/>
                                        </p:tgtEl>
                                        <p:attrNameLst>
                                          <p:attrName>style.visibility</p:attrName>
                                        </p:attrNameLst>
                                      </p:cBhvr>
                                      <p:to>
                                        <p:strVal val="visible"/>
                                      </p:to>
                                    </p:set>
                                  </p:childTnLst>
                                </p:cTn>
                              </p:par>
                            </p:childTnLst>
                          </p:cTn>
                        </p:par>
                        <p:par>
                          <p:cTn id="70" fill="hold">
                            <p:stCondLst>
                              <p:cond delay="5010"/>
                            </p:stCondLst>
                            <p:childTnLst>
                              <p:par>
                                <p:cTn id="71" presetID="1" presetClass="entr" presetSubtype="0" fill="hold" grpId="0" nodeType="afterEffect">
                                  <p:stCondLst>
                                    <p:cond delay="500"/>
                                  </p:stCondLst>
                                  <p:childTnLst>
                                    <p:set>
                                      <p:cBhvr>
                                        <p:cTn id="72" dur="1" fill="hold">
                                          <p:stCondLst>
                                            <p:cond delay="0"/>
                                          </p:stCondLst>
                                        </p:cTn>
                                        <p:tgtEl>
                                          <p:spTgt spid="62"/>
                                        </p:tgtEl>
                                        <p:attrNameLst>
                                          <p:attrName>style.visibility</p:attrName>
                                        </p:attrNameLst>
                                      </p:cBhvr>
                                      <p:to>
                                        <p:strVal val="visible"/>
                                      </p:to>
                                    </p:set>
                                  </p:childTnLst>
                                </p:cTn>
                              </p:par>
                            </p:childTnLst>
                          </p:cTn>
                        </p:par>
                        <p:par>
                          <p:cTn id="73" fill="hold">
                            <p:stCondLst>
                              <p:cond delay="5510"/>
                            </p:stCondLst>
                            <p:childTnLst>
                              <p:par>
                                <p:cTn id="74" presetID="1" presetClass="entr" presetSubtype="0" fill="hold" grpId="0" nodeType="afterEffect">
                                  <p:stCondLst>
                                    <p:cond delay="500"/>
                                  </p:stCondLst>
                                  <p:childTnLst>
                                    <p:set>
                                      <p:cBhvr>
                                        <p:cTn id="75" dur="1" fill="hold">
                                          <p:stCondLst>
                                            <p:cond delay="0"/>
                                          </p:stCondLst>
                                        </p:cTn>
                                        <p:tgtEl>
                                          <p:spTgt spid="65"/>
                                        </p:tgtEl>
                                        <p:attrNameLst>
                                          <p:attrName>style.visibility</p:attrName>
                                        </p:attrNameLst>
                                      </p:cBhvr>
                                      <p:to>
                                        <p:strVal val="visible"/>
                                      </p:to>
                                    </p:set>
                                  </p:childTnLst>
                                </p:cTn>
                              </p:par>
                            </p:childTnLst>
                          </p:cTn>
                        </p:par>
                        <p:par>
                          <p:cTn id="76" fill="hold">
                            <p:stCondLst>
                              <p:cond delay="6010"/>
                            </p:stCondLst>
                            <p:childTnLst>
                              <p:par>
                                <p:cTn id="77" presetID="1" presetClass="entr" presetSubtype="0" fill="hold" grpId="0" nodeType="afterEffect">
                                  <p:stCondLst>
                                    <p:cond delay="500"/>
                                  </p:stCondLst>
                                  <p:childTnLst>
                                    <p:set>
                                      <p:cBhvr>
                                        <p:cTn id="78" dur="1" fill="hold">
                                          <p:stCondLst>
                                            <p:cond delay="0"/>
                                          </p:stCondLst>
                                        </p:cTn>
                                        <p:tgtEl>
                                          <p:spTgt spid="64"/>
                                        </p:tgtEl>
                                        <p:attrNameLst>
                                          <p:attrName>style.visibility</p:attrName>
                                        </p:attrNameLst>
                                      </p:cBhvr>
                                      <p:to>
                                        <p:strVal val="visible"/>
                                      </p:to>
                                    </p:set>
                                  </p:childTnLst>
                                </p:cTn>
                              </p:par>
                            </p:childTnLst>
                          </p:cTn>
                        </p:par>
                        <p:par>
                          <p:cTn id="79" fill="hold">
                            <p:stCondLst>
                              <p:cond delay="6510"/>
                            </p:stCondLst>
                            <p:childTnLst>
                              <p:par>
                                <p:cTn id="80" presetID="1" presetClass="entr" presetSubtype="0" fill="hold" grpId="0" nodeType="afterEffect">
                                  <p:stCondLst>
                                    <p:cond delay="500"/>
                                  </p:stCondLst>
                                  <p:childTnLst>
                                    <p:set>
                                      <p:cBhvr>
                                        <p:cTn id="81" dur="1" fill="hold">
                                          <p:stCondLst>
                                            <p:cond delay="0"/>
                                          </p:stCondLst>
                                        </p:cTn>
                                        <p:tgtEl>
                                          <p:spTgt spid="63"/>
                                        </p:tgtEl>
                                        <p:attrNameLst>
                                          <p:attrName>style.visibility</p:attrName>
                                        </p:attrNameLst>
                                      </p:cBhvr>
                                      <p:to>
                                        <p:strVal val="visible"/>
                                      </p:to>
                                    </p:set>
                                  </p:childTnLst>
                                </p:cTn>
                              </p:par>
                            </p:childTnLst>
                          </p:cTn>
                        </p:par>
                        <p:par>
                          <p:cTn id="82" fill="hold">
                            <p:stCondLst>
                              <p:cond delay="7010"/>
                            </p:stCondLst>
                            <p:childTnLst>
                              <p:par>
                                <p:cTn id="83" presetID="22" presetClass="entr" presetSubtype="4" fill="hold" nodeType="afterEffect">
                                  <p:stCondLst>
                                    <p:cond delay="500"/>
                                  </p:stCondLst>
                                  <p:childTnLst>
                                    <p:set>
                                      <p:cBhvr>
                                        <p:cTn id="84" dur="1" fill="hold">
                                          <p:stCondLst>
                                            <p:cond delay="0"/>
                                          </p:stCondLst>
                                        </p:cTn>
                                        <p:tgtEl>
                                          <p:spTgt spid="77"/>
                                        </p:tgtEl>
                                        <p:attrNameLst>
                                          <p:attrName>style.visibility</p:attrName>
                                        </p:attrNameLst>
                                      </p:cBhvr>
                                      <p:to>
                                        <p:strVal val="visible"/>
                                      </p:to>
                                    </p:set>
                                    <p:animEffect transition="in" filter="wipe(down)">
                                      <p:cBhvr>
                                        <p:cTn id="85" dur="1000"/>
                                        <p:tgtEl>
                                          <p:spTgt spid="77"/>
                                        </p:tgtEl>
                                      </p:cBhvr>
                                    </p:animEffect>
                                  </p:childTnLst>
                                </p:cTn>
                              </p:par>
                            </p:childTnLst>
                          </p:cTn>
                        </p:par>
                        <p:par>
                          <p:cTn id="86" fill="hold">
                            <p:stCondLst>
                              <p:cond delay="8510"/>
                            </p:stCondLst>
                            <p:childTnLst>
                              <p:par>
                                <p:cTn id="87" presetID="22" presetClass="entr" presetSubtype="4" fill="hold" grpId="0" nodeType="afterEffect">
                                  <p:stCondLst>
                                    <p:cond delay="500"/>
                                  </p:stCondLst>
                                  <p:childTnLst>
                                    <p:set>
                                      <p:cBhvr>
                                        <p:cTn id="88" dur="1" fill="hold">
                                          <p:stCondLst>
                                            <p:cond delay="0"/>
                                          </p:stCondLst>
                                        </p:cTn>
                                        <p:tgtEl>
                                          <p:spTgt spid="76"/>
                                        </p:tgtEl>
                                        <p:attrNameLst>
                                          <p:attrName>style.visibility</p:attrName>
                                        </p:attrNameLst>
                                      </p:cBhvr>
                                      <p:to>
                                        <p:strVal val="visible"/>
                                      </p:to>
                                    </p:set>
                                    <p:animEffect transition="in" filter="wipe(down)">
                                      <p:cBhvr>
                                        <p:cTn id="89" dur="1000"/>
                                        <p:tgtEl>
                                          <p:spTgt spid="76"/>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9"/>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grpId="0" nodeType="afterEffect">
                                  <p:stCondLst>
                                    <p:cond delay="500"/>
                                  </p:stCondLst>
                                  <p:childTnLst>
                                    <p:set>
                                      <p:cBhvr>
                                        <p:cTn id="100" dur="1" fill="hold">
                                          <p:stCondLst>
                                            <p:cond delay="0"/>
                                          </p:stCondLst>
                                        </p:cTn>
                                        <p:tgtEl>
                                          <p:spTgt spid="40"/>
                                        </p:tgtEl>
                                        <p:attrNameLst>
                                          <p:attrName>style.visibility</p:attrName>
                                        </p:attrNameLst>
                                      </p:cBhvr>
                                      <p:to>
                                        <p:strVal val="visible"/>
                                      </p:to>
                                    </p:set>
                                  </p:childTnLst>
                                </p:cTn>
                              </p:par>
                            </p:childTnLst>
                          </p:cTn>
                        </p:par>
                        <p:par>
                          <p:cTn id="101" fill="hold">
                            <p:stCondLst>
                              <p:cond delay="500"/>
                            </p:stCondLst>
                            <p:childTnLst>
                              <p:par>
                                <p:cTn id="102" presetID="1" presetClass="entr" presetSubtype="0" fill="hold" grpId="0" nodeType="afterEffect">
                                  <p:stCondLst>
                                    <p:cond delay="500"/>
                                  </p:stCondLst>
                                  <p:childTnLst>
                                    <p:set>
                                      <p:cBhvr>
                                        <p:cTn id="103" dur="1" fill="hold">
                                          <p:stCondLst>
                                            <p:cond delay="0"/>
                                          </p:stCondLst>
                                        </p:cTn>
                                        <p:tgtEl>
                                          <p:spTgt spid="43"/>
                                        </p:tgtEl>
                                        <p:attrNameLst>
                                          <p:attrName>style.visibility</p:attrName>
                                        </p:attrNameLst>
                                      </p:cBhvr>
                                      <p:to>
                                        <p:strVal val="visible"/>
                                      </p:to>
                                    </p:set>
                                  </p:childTnLst>
                                </p:cTn>
                              </p:par>
                            </p:childTnLst>
                          </p:cTn>
                        </p:par>
                        <p:par>
                          <p:cTn id="104" fill="hold">
                            <p:stCondLst>
                              <p:cond delay="1000"/>
                            </p:stCondLst>
                            <p:childTnLst>
                              <p:par>
                                <p:cTn id="105" presetID="1" presetClass="entr" presetSubtype="0" fill="hold" grpId="0" nodeType="afterEffect">
                                  <p:stCondLst>
                                    <p:cond delay="500"/>
                                  </p:stCondLst>
                                  <p:childTnLst>
                                    <p:set>
                                      <p:cBhvr>
                                        <p:cTn id="106" dur="1" fill="hold">
                                          <p:stCondLst>
                                            <p:cond delay="0"/>
                                          </p:stCondLst>
                                        </p:cTn>
                                        <p:tgtEl>
                                          <p:spTgt spid="4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9" grpId="0"/>
      <p:bldP spid="46" grpId="0" animBg="1"/>
      <p:bldP spid="47" grpId="0" animBg="1"/>
      <p:bldP spid="48" grpId="0"/>
      <p:bldP spid="49" grpId="0" animBg="1"/>
      <p:bldP spid="50" grpId="0" animBg="1"/>
      <p:bldP spid="56" grpId="0" animBg="1"/>
      <p:bldP spid="57" grpId="0" animBg="1"/>
      <p:bldP spid="58" grpId="0"/>
      <p:bldP spid="59" grpId="0" animBg="1"/>
      <p:bldP spid="60" grpId="0" animBg="1"/>
      <p:bldP spid="61" grpId="0" animBg="1"/>
      <p:bldP spid="62" grpId="0" animBg="1"/>
      <p:bldP spid="63" grpId="0"/>
      <p:bldP spid="64" grpId="0" animBg="1"/>
      <p:bldP spid="65" grpId="0" animBg="1"/>
      <p:bldP spid="67" grpId="0"/>
      <p:bldP spid="76" grpId="0"/>
      <p:bldP spid="39" grpId="0" animBg="1"/>
      <p:bldP spid="40" grpId="0" animBg="1"/>
      <p:bldP spid="42"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22</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293236" y="1326775"/>
            <a:ext cx="8576365" cy="1485920"/>
          </a:xfrm>
          <a:prstGeom prst="rect">
            <a:avLst/>
          </a:prstGeom>
          <a:noFill/>
        </p:spPr>
        <p:txBody>
          <a:bodyPr wrap="square" rtlCol="0">
            <a:spAutoFit/>
          </a:bodyPr>
          <a:lstStyle/>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将频域带宽划分为多个相互不重叠的子频段</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每一路信号占据其中一个子信道</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各路子信道之间需采用一段防护频段进行隔离，防止重叠</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4-1(b) </a:t>
            </a:r>
            <a:r>
              <a:rPr lang="zh-CN" altLang="en-US" sz="3200" dirty="0">
                <a:solidFill>
                  <a:schemeClr val="tx1"/>
                </a:solidFill>
                <a:effectLst/>
                <a:latin typeface="微软雅黑" panose="020B0503020204020204" pitchFamily="34" charset="-122"/>
                <a:ea typeface="微软雅黑" panose="020B0503020204020204" pitchFamily="34" charset="-122"/>
              </a:rPr>
              <a:t>静态</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a:t>
            </a:r>
            <a:r>
              <a:rPr lang="en-US" altLang="zh-CN" sz="3200" dirty="0">
                <a:solidFill>
                  <a:schemeClr val="tx1"/>
                </a:solidFill>
                <a:effectLst/>
                <a:latin typeface="微软雅黑" panose="020B0503020204020204" pitchFamily="34" charset="-122"/>
                <a:ea typeface="微软雅黑" panose="020B0503020204020204" pitchFamily="34" charset="-122"/>
              </a:rPr>
              <a:t>—</a:t>
            </a:r>
            <a:r>
              <a:rPr lang="zh-CN" altLang="en-US" sz="3200" dirty="0">
                <a:solidFill>
                  <a:schemeClr val="tx1"/>
                </a:solidFill>
                <a:effectLst/>
                <a:latin typeface="微软雅黑" panose="020B0503020204020204" pitchFamily="34" charset="-122"/>
                <a:ea typeface="微软雅黑" panose="020B0503020204020204" pitchFamily="34" charset="-122"/>
              </a:rPr>
              <a:t>频分复用</a:t>
            </a:r>
            <a:r>
              <a:rPr lang="en-US" altLang="zh-CN" sz="3200" dirty="0">
                <a:solidFill>
                  <a:schemeClr val="tx1"/>
                </a:solidFill>
                <a:effectLst/>
                <a:latin typeface="微软雅黑" panose="020B0503020204020204" pitchFamily="34" charset="-122"/>
                <a:ea typeface="微软雅黑" panose="020B0503020204020204" pitchFamily="34" charset="-122"/>
              </a:rPr>
              <a:t>FDMA</a:t>
            </a:r>
            <a:endParaRPr lang="zh-CN" altLang="en-US" sz="3200" dirty="0">
              <a:solidFill>
                <a:schemeClr val="tx1"/>
              </a:solidFill>
              <a:effectLst/>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E4A1EF73-B588-4DFD-9F9D-065A00CC8752}"/>
              </a:ext>
            </a:extLst>
          </p:cNvPr>
          <p:cNvSpPr/>
          <p:nvPr/>
        </p:nvSpPr>
        <p:spPr>
          <a:xfrm>
            <a:off x="745067" y="4062846"/>
            <a:ext cx="6807066" cy="1802199"/>
          </a:xfrm>
          <a:prstGeom prst="rect">
            <a:avLst/>
          </a:prstGeom>
          <a:solidFill>
            <a:schemeClr val="bg1">
              <a:lumMod val="85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A25FCAB-EA58-4A50-8DCF-5F5B2A460EE7}"/>
              </a:ext>
            </a:extLst>
          </p:cNvPr>
          <p:cNvSpPr/>
          <p:nvPr/>
        </p:nvSpPr>
        <p:spPr>
          <a:xfrm>
            <a:off x="737217" y="5449173"/>
            <a:ext cx="6807066" cy="407791"/>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B95A890F-60C2-43C0-908E-58D6967460A5}"/>
              </a:ext>
            </a:extLst>
          </p:cNvPr>
          <p:cNvSpPr txBox="1"/>
          <p:nvPr/>
        </p:nvSpPr>
        <p:spPr>
          <a:xfrm>
            <a:off x="7826746" y="4013523"/>
            <a:ext cx="1004779" cy="400110"/>
          </a:xfrm>
          <a:prstGeom prst="rect">
            <a:avLst/>
          </a:prstGeom>
          <a:noFill/>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总带宽</a:t>
            </a:r>
            <a:endParaRPr lang="zh-CN" altLang="en-US" sz="2000" dirty="0">
              <a:solidFill>
                <a:srgbClr val="C00000"/>
              </a:solidFill>
            </a:endParaRPr>
          </a:p>
        </p:txBody>
      </p:sp>
      <p:grpSp>
        <p:nvGrpSpPr>
          <p:cNvPr id="6" name="组合 5">
            <a:extLst>
              <a:ext uri="{FF2B5EF4-FFF2-40B4-BE49-F238E27FC236}">
                <a16:creationId xmlns:a16="http://schemas.microsoft.com/office/drawing/2014/main" id="{B0E6B5D2-D7BE-4A18-B720-5BE1CA145F43}"/>
              </a:ext>
            </a:extLst>
          </p:cNvPr>
          <p:cNvGrpSpPr/>
          <p:nvPr/>
        </p:nvGrpSpPr>
        <p:grpSpPr>
          <a:xfrm>
            <a:off x="334869" y="3562308"/>
            <a:ext cx="8335635" cy="2608058"/>
            <a:chOff x="391312" y="2777730"/>
            <a:chExt cx="8335635" cy="2608058"/>
          </a:xfrm>
        </p:grpSpPr>
        <p:grpSp>
          <p:nvGrpSpPr>
            <p:cNvPr id="31" name="组合 30">
              <a:extLst>
                <a:ext uri="{FF2B5EF4-FFF2-40B4-BE49-F238E27FC236}">
                  <a16:creationId xmlns:a16="http://schemas.microsoft.com/office/drawing/2014/main" id="{C63176AE-A4E9-4663-B7FE-1CBE7807FB9B}"/>
                </a:ext>
              </a:extLst>
            </p:cNvPr>
            <p:cNvGrpSpPr/>
            <p:nvPr/>
          </p:nvGrpSpPr>
          <p:grpSpPr>
            <a:xfrm>
              <a:off x="485421" y="3143976"/>
              <a:ext cx="8241526" cy="2241812"/>
              <a:chOff x="513644" y="4566356"/>
              <a:chExt cx="8241526" cy="2241812"/>
            </a:xfrm>
          </p:grpSpPr>
          <p:cxnSp>
            <p:nvCxnSpPr>
              <p:cNvPr id="5" name="直接箭头连接符 4">
                <a:extLst>
                  <a:ext uri="{FF2B5EF4-FFF2-40B4-BE49-F238E27FC236}">
                    <a16:creationId xmlns:a16="http://schemas.microsoft.com/office/drawing/2014/main" id="{DE9FBB7A-9386-46F8-87C2-002F7DB8CCEF}"/>
                  </a:ext>
                </a:extLst>
              </p:cNvPr>
              <p:cNvCxnSpPr/>
              <p:nvPr/>
            </p:nvCxnSpPr>
            <p:spPr>
              <a:xfrm flipV="1">
                <a:off x="829733" y="4566356"/>
                <a:ext cx="0" cy="2155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D3784A9-FF8C-4FF3-9F2A-49EE970F0D8E}"/>
                  </a:ext>
                </a:extLst>
              </p:cNvPr>
              <p:cNvCxnSpPr>
                <a:cxnSpLocks/>
              </p:cNvCxnSpPr>
              <p:nvPr/>
            </p:nvCxnSpPr>
            <p:spPr>
              <a:xfrm flipV="1">
                <a:off x="513644" y="6491111"/>
                <a:ext cx="7478050" cy="282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B8BCEFF9-248D-468E-B2B8-CA1BB2811796}"/>
                  </a:ext>
                </a:extLst>
              </p:cNvPr>
              <p:cNvGrpSpPr/>
              <p:nvPr/>
            </p:nvGrpSpPr>
            <p:grpSpPr>
              <a:xfrm>
                <a:off x="7941602" y="6292170"/>
                <a:ext cx="813568" cy="400110"/>
                <a:chOff x="3747780" y="5959999"/>
                <a:chExt cx="813568" cy="400110"/>
              </a:xfrm>
            </p:grpSpPr>
            <p:sp>
              <p:nvSpPr>
                <p:cNvPr id="12" name="文本框 11">
                  <a:extLst>
                    <a:ext uri="{FF2B5EF4-FFF2-40B4-BE49-F238E27FC236}">
                      <a16:creationId xmlns:a16="http://schemas.microsoft.com/office/drawing/2014/main" id="{95F43C83-ABCF-4DE7-B33F-9643F1DADEF0}"/>
                    </a:ext>
                  </a:extLst>
                </p:cNvPr>
                <p:cNvSpPr txBox="1"/>
                <p:nvPr/>
              </p:nvSpPr>
              <p:spPr>
                <a:xfrm>
                  <a:off x="3747780" y="5959999"/>
                  <a:ext cx="709788"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时间</a:t>
                  </a:r>
                  <a:endParaRPr lang="zh-CN" altLang="en-US" sz="20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F095761-8161-4D36-A5EB-125BC2284BB8}"/>
                        </a:ext>
                      </a:extLst>
                    </p:cNvPr>
                    <p:cNvSpPr txBox="1"/>
                    <p:nvPr/>
                  </p:nvSpPr>
                  <p:spPr>
                    <a:xfrm>
                      <a:off x="4377002" y="6006165"/>
                      <a:ext cx="1843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𝒕</m:t>
                            </m:r>
                          </m:oMath>
                        </m:oMathPara>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5F095761-8161-4D36-A5EB-125BC2284BB8}"/>
                        </a:ext>
                      </a:extLst>
                    </p:cNvPr>
                    <p:cNvSpPr txBox="1">
                      <a:spLocks noRot="1" noChangeAspect="1" noMove="1" noResize="1" noEditPoints="1" noAdjustHandles="1" noChangeArrowheads="1" noChangeShapeType="1" noTextEdit="1"/>
                    </p:cNvSpPr>
                    <p:nvPr/>
                  </p:nvSpPr>
                  <p:spPr>
                    <a:xfrm>
                      <a:off x="4377002" y="6006165"/>
                      <a:ext cx="184346" cy="307777"/>
                    </a:xfrm>
                    <a:prstGeom prst="rect">
                      <a:avLst/>
                    </a:prstGeom>
                    <a:blipFill>
                      <a:blip r:embed="rId3"/>
                      <a:stretch>
                        <a:fillRect l="-23333" r="-26667" b="-588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BAADADC-9234-42BC-A494-FEA45820A3CC}"/>
                      </a:ext>
                    </a:extLst>
                  </p:cNvPr>
                  <p:cNvSpPr txBox="1"/>
                  <p:nvPr/>
                </p:nvSpPr>
                <p:spPr>
                  <a:xfrm>
                    <a:off x="598901" y="6500391"/>
                    <a:ext cx="23083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𝟎</m:t>
                          </m:r>
                        </m:oMath>
                      </m:oMathPara>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9BAADADC-9234-42BC-A494-FEA45820A3CC}"/>
                      </a:ext>
                    </a:extLst>
                  </p:cNvPr>
                  <p:cNvSpPr txBox="1">
                    <a:spLocks noRot="1" noChangeAspect="1" noMove="1" noResize="1" noEditPoints="1" noAdjustHandles="1" noChangeArrowheads="1" noChangeShapeType="1" noTextEdit="1"/>
                  </p:cNvSpPr>
                  <p:nvPr/>
                </p:nvSpPr>
                <p:spPr>
                  <a:xfrm>
                    <a:off x="598901" y="6500391"/>
                    <a:ext cx="230832" cy="307777"/>
                  </a:xfrm>
                  <a:prstGeom prst="rect">
                    <a:avLst/>
                  </a:prstGeom>
                  <a:blipFill>
                    <a:blip r:embed="rId4"/>
                    <a:stretch>
                      <a:fillRect l="-21053" r="-21053" b="-8000"/>
                    </a:stretch>
                  </a:blipFill>
                </p:spPr>
                <p:txBody>
                  <a:bodyPr/>
                  <a:lstStyle/>
                  <a:p>
                    <a:r>
                      <a:rPr lang="zh-CN" altLang="en-US">
                        <a:noFill/>
                      </a:rPr>
                      <a:t> </a:t>
                    </a:r>
                  </a:p>
                </p:txBody>
              </p:sp>
            </mc:Fallback>
          </mc:AlternateContent>
        </p:grpSp>
        <p:grpSp>
          <p:nvGrpSpPr>
            <p:cNvPr id="2" name="组合 1">
              <a:extLst>
                <a:ext uri="{FF2B5EF4-FFF2-40B4-BE49-F238E27FC236}">
                  <a16:creationId xmlns:a16="http://schemas.microsoft.com/office/drawing/2014/main" id="{EB365EDB-B0C1-433A-9FA7-F92F629562AC}"/>
                </a:ext>
              </a:extLst>
            </p:cNvPr>
            <p:cNvGrpSpPr/>
            <p:nvPr/>
          </p:nvGrpSpPr>
          <p:grpSpPr>
            <a:xfrm>
              <a:off x="391312" y="2777730"/>
              <a:ext cx="820395" cy="400110"/>
              <a:chOff x="801510" y="2805706"/>
              <a:chExt cx="820395" cy="400110"/>
            </a:xfrm>
          </p:grpSpPr>
          <p:sp>
            <p:nvSpPr>
              <p:cNvPr id="51" name="文本框 50">
                <a:extLst>
                  <a:ext uri="{FF2B5EF4-FFF2-40B4-BE49-F238E27FC236}">
                    <a16:creationId xmlns:a16="http://schemas.microsoft.com/office/drawing/2014/main" id="{24FDC264-E2F3-47EF-8298-8DA115F17F09}"/>
                  </a:ext>
                </a:extLst>
              </p:cNvPr>
              <p:cNvSpPr txBox="1"/>
              <p:nvPr/>
            </p:nvSpPr>
            <p:spPr>
              <a:xfrm>
                <a:off x="801510" y="2805706"/>
                <a:ext cx="709788"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频率</a:t>
                </a:r>
                <a:endParaRPr lang="zh-CN" altLang="en-US" sz="2000" dirty="0"/>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5C224300-ACBB-41A5-BA66-D45C2D7F9AD3}"/>
                      </a:ext>
                    </a:extLst>
                  </p:cNvPr>
                  <p:cNvSpPr txBox="1"/>
                  <p:nvPr/>
                </p:nvSpPr>
                <p:spPr>
                  <a:xfrm>
                    <a:off x="1400691" y="2839578"/>
                    <a:ext cx="2212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𝒇</m:t>
                          </m:r>
                        </m:oMath>
                      </m:oMathPara>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52" name="文本框 51">
                    <a:extLst>
                      <a:ext uri="{FF2B5EF4-FFF2-40B4-BE49-F238E27FC236}">
                        <a16:creationId xmlns:a16="http://schemas.microsoft.com/office/drawing/2014/main" id="{5C224300-ACBB-41A5-BA66-D45C2D7F9AD3}"/>
                      </a:ext>
                    </a:extLst>
                  </p:cNvPr>
                  <p:cNvSpPr txBox="1">
                    <a:spLocks noRot="1" noChangeAspect="1" noMove="1" noResize="1" noEditPoints="1" noAdjustHandles="1" noChangeArrowheads="1" noChangeShapeType="1" noTextEdit="1"/>
                  </p:cNvSpPr>
                  <p:nvPr/>
                </p:nvSpPr>
                <p:spPr>
                  <a:xfrm>
                    <a:off x="1400691" y="2839578"/>
                    <a:ext cx="221214" cy="307777"/>
                  </a:xfrm>
                  <a:prstGeom prst="rect">
                    <a:avLst/>
                  </a:prstGeom>
                  <a:blipFill>
                    <a:blip r:embed="rId5"/>
                    <a:stretch>
                      <a:fillRect l="-35135" r="-35135" b="-36000"/>
                    </a:stretch>
                  </a:blipFill>
                </p:spPr>
                <p:txBody>
                  <a:bodyPr/>
                  <a:lstStyle/>
                  <a:p>
                    <a:r>
                      <a:rPr lang="zh-CN" altLang="en-US">
                        <a:noFill/>
                      </a:rPr>
                      <a:t> </a:t>
                    </a:r>
                  </a:p>
                </p:txBody>
              </p:sp>
            </mc:Fallback>
          </mc:AlternateContent>
        </p:grpSp>
      </p:grpSp>
      <p:cxnSp>
        <p:nvCxnSpPr>
          <p:cNvPr id="55" name="直接箭头连接符 54">
            <a:extLst>
              <a:ext uri="{FF2B5EF4-FFF2-40B4-BE49-F238E27FC236}">
                <a16:creationId xmlns:a16="http://schemas.microsoft.com/office/drawing/2014/main" id="{B9860521-11D4-4376-B04D-F313EAEB9091}"/>
              </a:ext>
            </a:extLst>
          </p:cNvPr>
          <p:cNvCxnSpPr>
            <a:cxnSpLocks/>
          </p:cNvCxnSpPr>
          <p:nvPr/>
        </p:nvCxnSpPr>
        <p:spPr>
          <a:xfrm flipH="1">
            <a:off x="7452881" y="4382783"/>
            <a:ext cx="454147" cy="35643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63CA08D4-01ED-47A4-B922-D3C5506431E8}"/>
              </a:ext>
            </a:extLst>
          </p:cNvPr>
          <p:cNvSpPr/>
          <p:nvPr/>
        </p:nvSpPr>
        <p:spPr>
          <a:xfrm>
            <a:off x="750234" y="4951855"/>
            <a:ext cx="6807066" cy="407791"/>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8C373FEB-D4F7-4213-85C4-14DB9F2F15B4}"/>
              </a:ext>
            </a:extLst>
          </p:cNvPr>
          <p:cNvSpPr/>
          <p:nvPr/>
        </p:nvSpPr>
        <p:spPr>
          <a:xfrm>
            <a:off x="745067" y="4157176"/>
            <a:ext cx="6807066" cy="407791"/>
          </a:xfrm>
          <a:prstGeom prst="rect">
            <a:avLst/>
          </a:prstGeom>
          <a:solidFill>
            <a:schemeClr val="accent5">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77" name="直接箭头连接符 76">
            <a:extLst>
              <a:ext uri="{FF2B5EF4-FFF2-40B4-BE49-F238E27FC236}">
                <a16:creationId xmlns:a16="http://schemas.microsoft.com/office/drawing/2014/main" id="{67A6D6C1-691B-4D2F-84D2-6AE076CDD82D}"/>
              </a:ext>
            </a:extLst>
          </p:cNvPr>
          <p:cNvCxnSpPr>
            <a:cxnSpLocks/>
          </p:cNvCxnSpPr>
          <p:nvPr/>
        </p:nvCxnSpPr>
        <p:spPr>
          <a:xfrm flipH="1">
            <a:off x="7452882" y="5108471"/>
            <a:ext cx="509449" cy="15674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E6D27296-809F-4F2F-BBDB-8F0BC090B3A4}"/>
              </a:ext>
            </a:extLst>
          </p:cNvPr>
          <p:cNvSpPr txBox="1"/>
          <p:nvPr/>
        </p:nvSpPr>
        <p:spPr>
          <a:xfrm>
            <a:off x="7907028" y="4908416"/>
            <a:ext cx="1004779" cy="400110"/>
          </a:xfrm>
          <a:prstGeom prst="rect">
            <a:avLst/>
          </a:prstGeom>
          <a:noFill/>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子信道</a:t>
            </a:r>
            <a:endParaRPr lang="zh-CN" altLang="en-US" sz="2000" dirty="0">
              <a:solidFill>
                <a:srgbClr val="C00000"/>
              </a:solidFill>
            </a:endParaRPr>
          </a:p>
        </p:txBody>
      </p:sp>
      <p:cxnSp>
        <p:nvCxnSpPr>
          <p:cNvPr id="72" name="直接箭头连接符 71">
            <a:extLst>
              <a:ext uri="{FF2B5EF4-FFF2-40B4-BE49-F238E27FC236}">
                <a16:creationId xmlns:a16="http://schemas.microsoft.com/office/drawing/2014/main" id="{D13B64AA-2E67-481C-9286-267E77941D5A}"/>
              </a:ext>
            </a:extLst>
          </p:cNvPr>
          <p:cNvCxnSpPr>
            <a:cxnSpLocks/>
          </p:cNvCxnSpPr>
          <p:nvPr/>
        </p:nvCxnSpPr>
        <p:spPr>
          <a:xfrm flipH="1" flipV="1">
            <a:off x="7483935" y="5421963"/>
            <a:ext cx="428260" cy="1912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D6710E55-AEF0-40E5-BA2E-FBD9F47B0977}"/>
              </a:ext>
            </a:extLst>
          </p:cNvPr>
          <p:cNvSpPr txBox="1"/>
          <p:nvPr/>
        </p:nvSpPr>
        <p:spPr>
          <a:xfrm>
            <a:off x="7849086" y="5282897"/>
            <a:ext cx="1238471" cy="400110"/>
          </a:xfrm>
          <a:prstGeom prst="rect">
            <a:avLst/>
          </a:prstGeom>
          <a:noFill/>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防护频段</a:t>
            </a:r>
            <a:endParaRPr lang="zh-CN" altLang="en-US" sz="2000" dirty="0">
              <a:solidFill>
                <a:srgbClr val="C00000"/>
              </a:solidFill>
            </a:endParaRPr>
          </a:p>
        </p:txBody>
      </p:sp>
      <p:sp>
        <p:nvSpPr>
          <p:cNvPr id="74" name="文本框 73">
            <a:extLst>
              <a:ext uri="{FF2B5EF4-FFF2-40B4-BE49-F238E27FC236}">
                <a16:creationId xmlns:a16="http://schemas.microsoft.com/office/drawing/2014/main" id="{4EA26D1C-E32C-400C-A6A6-CB6932F7E63D}"/>
              </a:ext>
            </a:extLst>
          </p:cNvPr>
          <p:cNvSpPr txBox="1"/>
          <p:nvPr/>
        </p:nvSpPr>
        <p:spPr>
          <a:xfrm>
            <a:off x="4185737" y="4518833"/>
            <a:ext cx="428850" cy="369332"/>
          </a:xfrm>
          <a:prstGeom prst="rect">
            <a:avLst/>
          </a:prstGeom>
          <a:noFill/>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p>
        </p:txBody>
      </p:sp>
      <p:sp>
        <p:nvSpPr>
          <p:cNvPr id="75" name="文本框 74">
            <a:extLst>
              <a:ext uri="{FF2B5EF4-FFF2-40B4-BE49-F238E27FC236}">
                <a16:creationId xmlns:a16="http://schemas.microsoft.com/office/drawing/2014/main" id="{8B71E97F-CCC8-422E-832F-11C3D3A90D9E}"/>
              </a:ext>
            </a:extLst>
          </p:cNvPr>
          <p:cNvSpPr txBox="1"/>
          <p:nvPr/>
        </p:nvSpPr>
        <p:spPr>
          <a:xfrm>
            <a:off x="1460622" y="5462479"/>
            <a:ext cx="1004779"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信号</a:t>
            </a:r>
            <a:r>
              <a:rPr lang="en-US" altLang="zh-CN" sz="2000" b="1" dirty="0">
                <a:latin typeface="微软雅黑" panose="020B0503020204020204" pitchFamily="34" charset="-122"/>
                <a:ea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3587C461-C803-464D-827D-734DE5838F6F}"/>
              </a:ext>
            </a:extLst>
          </p:cNvPr>
          <p:cNvSpPr txBox="1"/>
          <p:nvPr/>
        </p:nvSpPr>
        <p:spPr>
          <a:xfrm>
            <a:off x="1460621" y="4986789"/>
            <a:ext cx="1004779"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信号</a:t>
            </a:r>
            <a:r>
              <a:rPr lang="en-US" altLang="zh-CN" sz="2000" b="1" dirty="0">
                <a:latin typeface="微软雅黑" panose="020B0503020204020204" pitchFamily="34" charset="-122"/>
                <a:ea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61F5C46B-3802-4275-A053-BEFC2E0937DB}"/>
              </a:ext>
            </a:extLst>
          </p:cNvPr>
          <p:cNvGrpSpPr/>
          <p:nvPr/>
        </p:nvGrpSpPr>
        <p:grpSpPr>
          <a:xfrm>
            <a:off x="1478981" y="4161016"/>
            <a:ext cx="834287" cy="400110"/>
            <a:chOff x="2019453" y="6006943"/>
            <a:chExt cx="834287" cy="400110"/>
          </a:xfrm>
        </p:grpSpPr>
        <p:sp>
          <p:nvSpPr>
            <p:cNvPr id="89" name="文本框 88">
              <a:extLst>
                <a:ext uri="{FF2B5EF4-FFF2-40B4-BE49-F238E27FC236}">
                  <a16:creationId xmlns:a16="http://schemas.microsoft.com/office/drawing/2014/main" id="{A54F289D-138F-4EB5-A3A7-E0291D23B0F2}"/>
                </a:ext>
              </a:extLst>
            </p:cNvPr>
            <p:cNvSpPr txBox="1"/>
            <p:nvPr/>
          </p:nvSpPr>
          <p:spPr>
            <a:xfrm>
              <a:off x="2019453" y="6006943"/>
              <a:ext cx="723747"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信号</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A453859-8756-4B6C-AB1B-41B39B6F863E}"/>
                    </a:ext>
                  </a:extLst>
                </p:cNvPr>
                <p:cNvSpPr txBox="1"/>
                <p:nvPr/>
              </p:nvSpPr>
              <p:spPr>
                <a:xfrm>
                  <a:off x="2610084" y="6041348"/>
                  <a:ext cx="2436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𝒏</m:t>
                        </m:r>
                      </m:oMath>
                    </m:oMathPara>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21" name="文本框 20">
                  <a:extLst>
                    <a:ext uri="{FF2B5EF4-FFF2-40B4-BE49-F238E27FC236}">
                      <a16:creationId xmlns:a16="http://schemas.microsoft.com/office/drawing/2014/main" id="{BA453859-8756-4B6C-AB1B-41B39B6F863E}"/>
                    </a:ext>
                  </a:extLst>
                </p:cNvPr>
                <p:cNvSpPr txBox="1">
                  <a:spLocks noRot="1" noChangeAspect="1" noMove="1" noResize="1" noEditPoints="1" noAdjustHandles="1" noChangeArrowheads="1" noChangeShapeType="1" noTextEdit="1"/>
                </p:cNvSpPr>
                <p:nvPr/>
              </p:nvSpPr>
              <p:spPr>
                <a:xfrm>
                  <a:off x="2610084" y="6041348"/>
                  <a:ext cx="243656" cy="307777"/>
                </a:xfrm>
                <a:prstGeom prst="rect">
                  <a:avLst/>
                </a:prstGeom>
                <a:blipFill>
                  <a:blip r:embed="rId6"/>
                  <a:stretch>
                    <a:fillRect l="-12821" r="-1282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0340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76"/>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500"/>
                                  </p:stCondLst>
                                  <p:childTnLst>
                                    <p:set>
                                      <p:cBhvr>
                                        <p:cTn id="27" dur="1" fill="hold">
                                          <p:stCondLst>
                                            <p:cond delay="0"/>
                                          </p:stCondLst>
                                        </p:cTn>
                                        <p:tgtEl>
                                          <p:spTgt spid="66"/>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500"/>
                                  </p:stCondLst>
                                  <p:childTnLst>
                                    <p:set>
                                      <p:cBhvr>
                                        <p:cTn id="30" dur="1" fill="hold">
                                          <p:stCondLst>
                                            <p:cond delay="0"/>
                                          </p:stCondLst>
                                        </p:cTn>
                                        <p:tgtEl>
                                          <p:spTgt spid="74"/>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0" nodeType="afterEffect">
                                  <p:stCondLst>
                                    <p:cond delay="500"/>
                                  </p:stCondLst>
                                  <p:childTnLst>
                                    <p:set>
                                      <p:cBhvr>
                                        <p:cTn id="33" dur="1" fill="hold">
                                          <p:stCondLst>
                                            <p:cond delay="0"/>
                                          </p:stCondLst>
                                        </p:cTn>
                                        <p:tgtEl>
                                          <p:spTgt spid="68"/>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nodeType="afterEffect">
                                  <p:stCondLst>
                                    <p:cond delay="500"/>
                                  </p:stCondLst>
                                  <p:childTnLst>
                                    <p:set>
                                      <p:cBhvr>
                                        <p:cTn id="36" dur="1" fill="hold">
                                          <p:stCondLst>
                                            <p:cond delay="0"/>
                                          </p:stCondLst>
                                        </p:cTn>
                                        <p:tgtEl>
                                          <p:spTgt spid="77"/>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500"/>
                                  </p:stCondLst>
                                  <p:childTnLst>
                                    <p:set>
                                      <p:cBhvr>
                                        <p:cTn id="39" dur="1" fill="hold">
                                          <p:stCondLst>
                                            <p:cond delay="0"/>
                                          </p:stCondLst>
                                        </p:cTn>
                                        <p:tgtEl>
                                          <p:spTgt spid="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1000"/>
                                        <p:tgtEl>
                                          <p:spTgt spid="75"/>
                                        </p:tgtEl>
                                      </p:cBhvr>
                                    </p:animEffect>
                                    <p:anim calcmode="lin" valueType="num">
                                      <p:cBhvr>
                                        <p:cTn id="49" dur="1000" fill="hold"/>
                                        <p:tgtEl>
                                          <p:spTgt spid="75"/>
                                        </p:tgtEl>
                                        <p:attrNameLst>
                                          <p:attrName>ppt_x</p:attrName>
                                        </p:attrNameLst>
                                      </p:cBhvr>
                                      <p:tavLst>
                                        <p:tav tm="0">
                                          <p:val>
                                            <p:strVal val="#ppt_x"/>
                                          </p:val>
                                        </p:tav>
                                        <p:tav tm="100000">
                                          <p:val>
                                            <p:strVal val="#ppt_x"/>
                                          </p:val>
                                        </p:tav>
                                      </p:tavLst>
                                    </p:anim>
                                    <p:anim calcmode="lin" valueType="num">
                                      <p:cBhvr>
                                        <p:cTn id="50" dur="1000" fill="hold"/>
                                        <p:tgtEl>
                                          <p:spTgt spid="75"/>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2" presetClass="entr" presetSubtype="0" fill="hold" grpId="0" nodeType="afterEffect">
                                  <p:stCondLst>
                                    <p:cond delay="50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1000"/>
                                        <p:tgtEl>
                                          <p:spTgt spid="78"/>
                                        </p:tgtEl>
                                      </p:cBhvr>
                                    </p:animEffect>
                                    <p:anim calcmode="lin" valueType="num">
                                      <p:cBhvr>
                                        <p:cTn id="55" dur="1000" fill="hold"/>
                                        <p:tgtEl>
                                          <p:spTgt spid="78"/>
                                        </p:tgtEl>
                                        <p:attrNameLst>
                                          <p:attrName>ppt_x</p:attrName>
                                        </p:attrNameLst>
                                      </p:cBhvr>
                                      <p:tavLst>
                                        <p:tav tm="0">
                                          <p:val>
                                            <p:strVal val="#ppt_x"/>
                                          </p:val>
                                        </p:tav>
                                        <p:tav tm="100000">
                                          <p:val>
                                            <p:strVal val="#ppt_x"/>
                                          </p:val>
                                        </p:tav>
                                      </p:tavLst>
                                    </p:anim>
                                    <p:anim calcmode="lin" valueType="num">
                                      <p:cBhvr>
                                        <p:cTn id="56" dur="1000" fill="hold"/>
                                        <p:tgtEl>
                                          <p:spTgt spid="78"/>
                                        </p:tgtEl>
                                        <p:attrNameLst>
                                          <p:attrName>ppt_y</p:attrName>
                                        </p:attrNameLst>
                                      </p:cBhvr>
                                      <p:tavLst>
                                        <p:tav tm="0">
                                          <p:val>
                                            <p:strVal val="#ppt_y+.1"/>
                                          </p:val>
                                        </p:tav>
                                        <p:tav tm="100000">
                                          <p:val>
                                            <p:strVal val="#ppt_y"/>
                                          </p:val>
                                        </p:tav>
                                      </p:tavLst>
                                    </p:anim>
                                  </p:childTnLst>
                                </p:cTn>
                              </p:par>
                            </p:childTnLst>
                          </p:cTn>
                        </p:par>
                        <p:par>
                          <p:cTn id="57" fill="hold">
                            <p:stCondLst>
                              <p:cond delay="2500"/>
                            </p:stCondLst>
                            <p:childTnLst>
                              <p:par>
                                <p:cTn id="58" presetID="42" presetClass="entr" presetSubtype="0" fill="hold" nodeType="afterEffect">
                                  <p:stCondLst>
                                    <p:cond delay="5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xEl>
                                              <p:pRg st="2" end="2"/>
                                            </p:txEl>
                                          </p:spTgt>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500"/>
                                  </p:stCondLst>
                                  <p:childTnLst>
                                    <p:set>
                                      <p:cBhvr>
                                        <p:cTn id="69" dur="1" fill="hold">
                                          <p:stCondLst>
                                            <p:cond delay="0"/>
                                          </p:stCondLst>
                                        </p:cTn>
                                        <p:tgtEl>
                                          <p:spTgt spid="73"/>
                                        </p:tgtEl>
                                        <p:attrNameLst>
                                          <p:attrName>style.visibility</p:attrName>
                                        </p:attrNameLst>
                                      </p:cBhvr>
                                      <p:to>
                                        <p:strVal val="visible"/>
                                      </p:to>
                                    </p:set>
                                  </p:childTnLst>
                                </p:cTn>
                              </p:par>
                            </p:childTnLst>
                          </p:cTn>
                        </p:par>
                        <p:par>
                          <p:cTn id="70" fill="hold">
                            <p:stCondLst>
                              <p:cond delay="500"/>
                            </p:stCondLst>
                            <p:childTnLst>
                              <p:par>
                                <p:cTn id="71" presetID="1" presetClass="entr" presetSubtype="0" fill="hold" nodeType="afterEffect">
                                  <p:stCondLst>
                                    <p:cond delay="500"/>
                                  </p:stCondLst>
                                  <p:childTnLst>
                                    <p:set>
                                      <p:cBhvr>
                                        <p:cTn id="7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1" grpId="0" animBg="1"/>
      <p:bldP spid="76" grpId="0"/>
      <p:bldP spid="66" grpId="0" animBg="1"/>
      <p:bldP spid="68" grpId="0" animBg="1"/>
      <p:bldP spid="70" grpId="0"/>
      <p:bldP spid="73" grpId="0"/>
      <p:bldP spid="74" grpId="0"/>
      <p:bldP spid="75" grpId="0"/>
      <p:bldP spid="7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130F4-C170-1561-EB02-C4F1C25DCA27}"/>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053C9E4-05F0-CD5D-317E-BF2C2767FA54}"/>
              </a:ext>
            </a:extLst>
          </p:cNvPr>
          <p:cNvSpPr>
            <a:spLocks noGrp="1"/>
          </p:cNvSpPr>
          <p:nvPr>
            <p:ph type="sldNum" sz="quarter" idx="12"/>
          </p:nvPr>
        </p:nvSpPr>
        <p:spPr/>
        <p:txBody>
          <a:bodyPr/>
          <a:lstStyle/>
          <a:p>
            <a:fld id="{E663D701-F6D3-45BB-89CD-EE32AA93FC3C}" type="slidenum">
              <a:rPr lang="zh-CN" altLang="en-US" smtClean="0"/>
              <a:t>23</a:t>
            </a:fld>
            <a:endParaRPr lang="zh-CN" altLang="en-US"/>
          </a:p>
        </p:txBody>
      </p:sp>
      <p:sp>
        <p:nvSpPr>
          <p:cNvPr id="8" name="文本框 7">
            <a:extLst>
              <a:ext uri="{FF2B5EF4-FFF2-40B4-BE49-F238E27FC236}">
                <a16:creationId xmlns:a16="http://schemas.microsoft.com/office/drawing/2014/main" id="{6957D7E4-411F-A36F-723B-5CCAD51931AB}"/>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E6AD5014-D3F8-226A-88D4-109CC24497C2}"/>
              </a:ext>
            </a:extLst>
          </p:cNvPr>
          <p:cNvSpPr txBox="1"/>
          <p:nvPr/>
        </p:nvSpPr>
        <p:spPr>
          <a:xfrm>
            <a:off x="311602" y="1943839"/>
            <a:ext cx="8576365" cy="1005788"/>
          </a:xfrm>
          <a:prstGeom prst="rect">
            <a:avLst/>
          </a:prstGeom>
          <a:noFill/>
        </p:spPr>
        <p:txBody>
          <a:bodyPr wrap="square" rtlCol="0">
            <a:spAutoFit/>
          </a:bodyPr>
          <a:lstStyle/>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信号不会发生碰撞</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节点能量损耗少</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31B7033A-A057-4502-B207-D40997A2755D}"/>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4-1</a:t>
            </a:r>
            <a:r>
              <a:rPr lang="zh-CN" altLang="en-US" sz="3200" dirty="0">
                <a:solidFill>
                  <a:schemeClr val="tx1"/>
                </a:solidFill>
                <a:effectLst/>
                <a:latin typeface="微软雅黑" panose="020B0503020204020204" pitchFamily="34" charset="-122"/>
                <a:ea typeface="微软雅黑" panose="020B0503020204020204" pitchFamily="34" charset="-122"/>
              </a:rPr>
              <a:t>静态</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协议特点</a:t>
            </a:r>
          </a:p>
        </p:txBody>
      </p:sp>
      <p:sp>
        <p:nvSpPr>
          <p:cNvPr id="9" name="标题 2">
            <a:extLst>
              <a:ext uri="{FF2B5EF4-FFF2-40B4-BE49-F238E27FC236}">
                <a16:creationId xmlns:a16="http://schemas.microsoft.com/office/drawing/2014/main" id="{70A43FD8-F5A0-0834-7D67-BA7D5B0359D6}"/>
              </a:ext>
            </a:extLst>
          </p:cNvPr>
          <p:cNvSpPr txBox="1">
            <a:spLocks/>
          </p:cNvSpPr>
          <p:nvPr/>
        </p:nvSpPr>
        <p:spPr>
          <a:xfrm>
            <a:off x="283817" y="1312849"/>
            <a:ext cx="8631936"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3200" dirty="0">
                <a:solidFill>
                  <a:schemeClr val="tx1"/>
                </a:solidFill>
                <a:effectLst/>
                <a:latin typeface="微软雅黑" panose="020B0503020204020204" pitchFamily="34" charset="-122"/>
                <a:ea typeface="微软雅黑" panose="020B0503020204020204" pitchFamily="34" charset="-122"/>
              </a:rPr>
              <a:t>优势</a:t>
            </a:r>
          </a:p>
        </p:txBody>
      </p:sp>
      <p:sp>
        <p:nvSpPr>
          <p:cNvPr id="10" name="标题 2">
            <a:extLst>
              <a:ext uri="{FF2B5EF4-FFF2-40B4-BE49-F238E27FC236}">
                <a16:creationId xmlns:a16="http://schemas.microsoft.com/office/drawing/2014/main" id="{919CC6E1-FE2B-4F87-898D-57A1BDA1163E}"/>
              </a:ext>
            </a:extLst>
          </p:cNvPr>
          <p:cNvSpPr txBox="1">
            <a:spLocks/>
          </p:cNvSpPr>
          <p:nvPr/>
        </p:nvSpPr>
        <p:spPr>
          <a:xfrm>
            <a:off x="256031" y="3331705"/>
            <a:ext cx="8631936"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3200" dirty="0">
                <a:solidFill>
                  <a:schemeClr val="tx1"/>
                </a:solidFill>
                <a:effectLst/>
                <a:latin typeface="微软雅黑" panose="020B0503020204020204" pitchFamily="34" charset="-122"/>
                <a:ea typeface="微软雅黑" panose="020B0503020204020204" pitchFamily="34" charset="-122"/>
              </a:rPr>
              <a:t>劣势</a:t>
            </a:r>
          </a:p>
        </p:txBody>
      </p:sp>
      <p:sp>
        <p:nvSpPr>
          <p:cNvPr id="15" name="文本框 14">
            <a:extLst>
              <a:ext uri="{FF2B5EF4-FFF2-40B4-BE49-F238E27FC236}">
                <a16:creationId xmlns:a16="http://schemas.microsoft.com/office/drawing/2014/main" id="{A2A0AD5D-4339-DD6A-32B5-245A70E2B5FD}"/>
              </a:ext>
            </a:extLst>
          </p:cNvPr>
          <p:cNvSpPr txBox="1"/>
          <p:nvPr/>
        </p:nvSpPr>
        <p:spPr>
          <a:xfrm>
            <a:off x="283817" y="4150095"/>
            <a:ext cx="8576365" cy="1005788"/>
          </a:xfrm>
          <a:prstGeom prst="rect">
            <a:avLst/>
          </a:prstGeom>
          <a:noFill/>
        </p:spPr>
        <p:txBody>
          <a:bodyPr wrap="square" rtlCol="0">
            <a:spAutoFit/>
          </a:bodyPr>
          <a:lstStyle/>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需要中心节点集中调度</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不能适应网络扩展</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437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88DF81C-D92C-40FA-9FA4-54536F96A200}"/>
              </a:ext>
            </a:extLst>
          </p:cNvPr>
          <p:cNvSpPr>
            <a:spLocks noGrp="1"/>
          </p:cNvSpPr>
          <p:nvPr>
            <p:ph type="sldNum" sz="quarter" idx="12"/>
          </p:nvPr>
        </p:nvSpPr>
        <p:spPr/>
        <p:txBody>
          <a:bodyPr/>
          <a:lstStyle/>
          <a:p>
            <a:fld id="{E663D701-F6D3-45BB-89CD-EE32AA93FC3C}" type="slidenum">
              <a:rPr lang="zh-CN" altLang="en-US" smtClean="0"/>
              <a:t>24</a:t>
            </a:fld>
            <a:endParaRPr lang="zh-CN" altLang="en-US"/>
          </a:p>
        </p:txBody>
      </p:sp>
      <p:sp>
        <p:nvSpPr>
          <p:cNvPr id="6" name="文本框 5">
            <a:extLst>
              <a:ext uri="{FF2B5EF4-FFF2-40B4-BE49-F238E27FC236}">
                <a16:creationId xmlns:a16="http://schemas.microsoft.com/office/drawing/2014/main" id="{74E46B8F-F96F-49BD-B7B0-6466ACA5FA50}"/>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以下不属于静态</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MAC</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协议的特点的是</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_________</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7" name="文本框 6">
            <a:extLst>
              <a:ext uri="{FF2B5EF4-FFF2-40B4-BE49-F238E27FC236}">
                <a16:creationId xmlns:a16="http://schemas.microsoft.com/office/drawing/2014/main" id="{61543C37-32BC-4B44-BA21-14D32F659A2D}"/>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不同用户消息不会发生碰撞</a:t>
            </a:r>
          </a:p>
        </p:txBody>
      </p:sp>
      <p:sp>
        <p:nvSpPr>
          <p:cNvPr id="8" name="文本框 7">
            <a:extLst>
              <a:ext uri="{FF2B5EF4-FFF2-40B4-BE49-F238E27FC236}">
                <a16:creationId xmlns:a16="http://schemas.microsoft.com/office/drawing/2014/main" id="{838948B1-C179-49F7-804A-42110001CD2B}"/>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用户通过竞争接入信道，避免碰撞</a:t>
            </a:r>
          </a:p>
        </p:txBody>
      </p:sp>
      <p:sp>
        <p:nvSpPr>
          <p:cNvPr id="9" name="文本框 8">
            <a:extLst>
              <a:ext uri="{FF2B5EF4-FFF2-40B4-BE49-F238E27FC236}">
                <a16:creationId xmlns:a16="http://schemas.microsoft.com/office/drawing/2014/main" id="{C731F569-E2DF-44EC-99CE-F35AD4C8EDBE}"/>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灵活性不足，不能快速适应网络状态变化</a:t>
            </a:r>
          </a:p>
        </p:txBody>
      </p:sp>
      <p:sp>
        <p:nvSpPr>
          <p:cNvPr id="10" name="文本框 9">
            <a:extLst>
              <a:ext uri="{FF2B5EF4-FFF2-40B4-BE49-F238E27FC236}">
                <a16:creationId xmlns:a16="http://schemas.microsoft.com/office/drawing/2014/main" id="{D5EB9D92-590D-4B4E-A0A8-6693F4071F4A}"/>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有时会造成资源浪费</a:t>
            </a:r>
          </a:p>
        </p:txBody>
      </p:sp>
      <p:sp>
        <p:nvSpPr>
          <p:cNvPr id="11" name="椭圆 10">
            <a:extLst>
              <a:ext uri="{FF2B5EF4-FFF2-40B4-BE49-F238E27FC236}">
                <a16:creationId xmlns:a16="http://schemas.microsoft.com/office/drawing/2014/main" id="{F71D89C6-B6BE-4DBF-BA4C-F84E504D91C9}"/>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5B932737-145E-4228-B678-C9CFF1666D69}"/>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C84F91AD-E9C2-4A1E-BC18-67AE18A62C27}"/>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C7CBDF8F-9C20-4E2D-B130-E7A14A38099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4B0FE475-0753-400F-8968-2962ED47ECD0}"/>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B99B948A-AF00-4A01-B698-D481345F0CF5}"/>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E00B8FF8-9D63-409B-AEFD-7237F1DBD830}"/>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BC960468-0775-4A2A-A347-B3835A8D4BD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58F9B372-BE4A-4369-9556-D52A6270E84E}"/>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E4BE04C9-287F-44EA-A8A7-CF5D2F4FF25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9177183E-674C-431E-8B99-205B0CD11C5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51088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88DF81C-D92C-40FA-9FA4-54536F96A200}"/>
              </a:ext>
            </a:extLst>
          </p:cNvPr>
          <p:cNvSpPr>
            <a:spLocks noGrp="1"/>
          </p:cNvSpPr>
          <p:nvPr>
            <p:ph type="sldNum" sz="quarter" idx="12"/>
          </p:nvPr>
        </p:nvSpPr>
        <p:spPr/>
        <p:txBody>
          <a:bodyPr/>
          <a:lstStyle/>
          <a:p>
            <a:fld id="{E663D701-F6D3-45BB-89CD-EE32AA93FC3C}" type="slidenum">
              <a:rPr lang="zh-CN" altLang="en-US" smtClean="0"/>
              <a:t>25</a:t>
            </a:fld>
            <a:endParaRPr lang="zh-CN" altLang="en-US"/>
          </a:p>
        </p:txBody>
      </p:sp>
      <p:sp>
        <p:nvSpPr>
          <p:cNvPr id="6" name="文本框 5">
            <a:extLst>
              <a:ext uri="{FF2B5EF4-FFF2-40B4-BE49-F238E27FC236}">
                <a16:creationId xmlns:a16="http://schemas.microsoft.com/office/drawing/2014/main" id="{74E46B8F-F96F-49BD-B7B0-6466ACA5FA50}"/>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以下不属于静态</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MAC</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协议的是</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_________</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7" name="文本框 6">
            <a:extLst>
              <a:ext uri="{FF2B5EF4-FFF2-40B4-BE49-F238E27FC236}">
                <a16:creationId xmlns:a16="http://schemas.microsoft.com/office/drawing/2014/main" id="{61543C37-32BC-4B44-BA21-14D32F659A2D}"/>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TDMA</a:t>
            </a:r>
            <a:endPar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endParaRPr>
          </a:p>
        </p:txBody>
      </p:sp>
      <p:sp>
        <p:nvSpPr>
          <p:cNvPr id="8" name="文本框 7">
            <a:extLst>
              <a:ext uri="{FF2B5EF4-FFF2-40B4-BE49-F238E27FC236}">
                <a16:creationId xmlns:a16="http://schemas.microsoft.com/office/drawing/2014/main" id="{838948B1-C179-49F7-804A-42110001CD2B}"/>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CSMA/CD</a:t>
            </a:r>
            <a:endPar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endParaRPr>
          </a:p>
        </p:txBody>
      </p:sp>
      <p:sp>
        <p:nvSpPr>
          <p:cNvPr id="9" name="文本框 8">
            <a:extLst>
              <a:ext uri="{FF2B5EF4-FFF2-40B4-BE49-F238E27FC236}">
                <a16:creationId xmlns:a16="http://schemas.microsoft.com/office/drawing/2014/main" id="{C731F569-E2DF-44EC-99CE-F35AD4C8EDBE}"/>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FDMA</a:t>
            </a:r>
            <a:endPar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endParaRPr>
          </a:p>
        </p:txBody>
      </p:sp>
      <p:sp>
        <p:nvSpPr>
          <p:cNvPr id="10" name="文本框 9">
            <a:extLst>
              <a:ext uri="{FF2B5EF4-FFF2-40B4-BE49-F238E27FC236}">
                <a16:creationId xmlns:a16="http://schemas.microsoft.com/office/drawing/2014/main" id="{D5EB9D92-590D-4B4E-A0A8-6693F4071F4A}"/>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CDMA</a:t>
            </a:r>
            <a:endPar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endParaRPr>
          </a:p>
        </p:txBody>
      </p:sp>
      <p:sp>
        <p:nvSpPr>
          <p:cNvPr id="11" name="椭圆 10">
            <a:extLst>
              <a:ext uri="{FF2B5EF4-FFF2-40B4-BE49-F238E27FC236}">
                <a16:creationId xmlns:a16="http://schemas.microsoft.com/office/drawing/2014/main" id="{F71D89C6-B6BE-4DBF-BA4C-F84E504D91C9}"/>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5B932737-145E-4228-B678-C9CFF1666D69}"/>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C84F91AD-E9C2-4A1E-BC18-67AE18A62C27}"/>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C7CBDF8F-9C20-4E2D-B130-E7A14A380993}"/>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4B0FE475-0753-400F-8968-2962ED47ECD0}"/>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B99B948A-AF00-4A01-B698-D481345F0CF5}"/>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E00B8FF8-9D63-409B-AEFD-7237F1DBD830}"/>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BC960468-0775-4A2A-A347-B3835A8D4BD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58F9B372-BE4A-4369-9556-D52A6270E84E}"/>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E4BE04C9-287F-44EA-A8A7-CF5D2F4FF25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9177183E-674C-431E-8B99-205B0CD11C5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66763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26</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3331437" y="3080641"/>
            <a:ext cx="845927" cy="742319"/>
          </a:xfrm>
          <a:prstGeom prst="rect">
            <a:avLst/>
          </a:prstGeom>
          <a:noFill/>
        </p:spPr>
        <p:txBody>
          <a:bodyPr wrap="square" rtlCol="0">
            <a:spAutoFit/>
          </a:bodyPr>
          <a:lstStyle/>
          <a:p>
            <a:pPr algn="just">
              <a:lnSpc>
                <a:spcPct val="130000"/>
              </a:lnSpc>
            </a:pPr>
            <a:r>
              <a:rPr lang="en-US" altLang="zh-CN" sz="3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CS</a:t>
            </a:r>
            <a:endParaRPr lang="en-US" altLang="zh-CN"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48545" y="549927"/>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4-2(a)</a:t>
            </a:r>
            <a:r>
              <a:rPr lang="zh-CN" altLang="en-US" sz="3200" dirty="0">
                <a:solidFill>
                  <a:schemeClr val="tx1"/>
                </a:solidFill>
                <a:effectLst/>
                <a:latin typeface="微软雅黑" panose="020B0503020204020204" pitchFamily="34" charset="-122"/>
                <a:ea typeface="微软雅黑" panose="020B0503020204020204" pitchFamily="34" charset="-122"/>
              </a:rPr>
              <a:t>动态</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a:t>
            </a:r>
            <a:r>
              <a:rPr lang="en-US" altLang="zh-CN" sz="3200" dirty="0">
                <a:solidFill>
                  <a:schemeClr val="tx1"/>
                </a:solidFill>
                <a:effectLst/>
                <a:latin typeface="微软雅黑" panose="020B0503020204020204" pitchFamily="34" charset="-122"/>
                <a:ea typeface="微软雅黑" panose="020B0503020204020204" pitchFamily="34" charset="-122"/>
              </a:rPr>
              <a:t>—</a:t>
            </a:r>
            <a:r>
              <a:rPr lang="zh-CN" altLang="en-US" sz="3200" dirty="0">
                <a:solidFill>
                  <a:schemeClr val="tx1"/>
                </a:solidFill>
                <a:effectLst/>
                <a:latin typeface="微软雅黑" panose="020B0503020204020204" pitchFamily="34" charset="-122"/>
                <a:ea typeface="微软雅黑" panose="020B0503020204020204" pitchFamily="34" charset="-122"/>
              </a:rPr>
              <a:t>载波监听多点接入</a:t>
            </a:r>
          </a:p>
        </p:txBody>
      </p:sp>
      <p:sp>
        <p:nvSpPr>
          <p:cNvPr id="10" name="矩形 9">
            <a:extLst>
              <a:ext uri="{FF2B5EF4-FFF2-40B4-BE49-F238E27FC236}">
                <a16:creationId xmlns:a16="http://schemas.microsoft.com/office/drawing/2014/main" id="{D1C76026-05DC-85BB-B82D-75F53183355E}"/>
              </a:ext>
            </a:extLst>
          </p:cNvPr>
          <p:cNvSpPr/>
          <p:nvPr/>
        </p:nvSpPr>
        <p:spPr>
          <a:xfrm>
            <a:off x="3331439" y="3080641"/>
            <a:ext cx="759299" cy="742319"/>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61A93BE9-1567-DD61-B9D9-0EC703F8FF96}"/>
              </a:ext>
            </a:extLst>
          </p:cNvPr>
          <p:cNvSpPr txBox="1"/>
          <p:nvPr/>
        </p:nvSpPr>
        <p:spPr>
          <a:xfrm>
            <a:off x="4215865" y="3080641"/>
            <a:ext cx="1049154" cy="742319"/>
          </a:xfrm>
          <a:prstGeom prst="rect">
            <a:avLst/>
          </a:prstGeom>
          <a:noFill/>
        </p:spPr>
        <p:txBody>
          <a:bodyPr wrap="square" rtlCol="0">
            <a:spAutoFit/>
          </a:bodyPr>
          <a:lstStyle/>
          <a:p>
            <a:pPr algn="just">
              <a:lnSpc>
                <a:spcPct val="130000"/>
              </a:lnSpc>
            </a:pPr>
            <a:r>
              <a:rPr lang="en-US" altLang="zh-CN" sz="3600" b="1" dirty="0">
                <a:solidFill>
                  <a:schemeClr val="accent6">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MA</a:t>
            </a:r>
          </a:p>
        </p:txBody>
      </p:sp>
      <p:sp>
        <p:nvSpPr>
          <p:cNvPr id="18" name="矩形 17">
            <a:extLst>
              <a:ext uri="{FF2B5EF4-FFF2-40B4-BE49-F238E27FC236}">
                <a16:creationId xmlns:a16="http://schemas.microsoft.com/office/drawing/2014/main" id="{A50D4BCA-4172-0185-A418-94389DB8BD03}"/>
              </a:ext>
            </a:extLst>
          </p:cNvPr>
          <p:cNvSpPr/>
          <p:nvPr/>
        </p:nvSpPr>
        <p:spPr>
          <a:xfrm>
            <a:off x="4263993" y="3080641"/>
            <a:ext cx="962526" cy="742319"/>
          </a:xfrm>
          <a:prstGeom prst="rect">
            <a:avLst/>
          </a:prstGeom>
          <a:noFill/>
          <a:ln w="190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 name="直接箭头连接符 54">
            <a:extLst>
              <a:ext uri="{FF2B5EF4-FFF2-40B4-BE49-F238E27FC236}">
                <a16:creationId xmlns:a16="http://schemas.microsoft.com/office/drawing/2014/main" id="{6114E021-C734-9415-658B-D489958AE90E}"/>
              </a:ext>
            </a:extLst>
          </p:cNvPr>
          <p:cNvCxnSpPr>
            <a:cxnSpLocks/>
          </p:cNvCxnSpPr>
          <p:nvPr/>
        </p:nvCxnSpPr>
        <p:spPr>
          <a:xfrm>
            <a:off x="3697286" y="3822960"/>
            <a:ext cx="0" cy="42682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标题 2">
            <a:extLst>
              <a:ext uri="{FF2B5EF4-FFF2-40B4-BE49-F238E27FC236}">
                <a16:creationId xmlns:a16="http://schemas.microsoft.com/office/drawing/2014/main" id="{D42E127A-0178-A12E-B437-96E750DD6493}"/>
              </a:ext>
            </a:extLst>
          </p:cNvPr>
          <p:cNvSpPr txBox="1">
            <a:spLocks/>
          </p:cNvSpPr>
          <p:nvPr/>
        </p:nvSpPr>
        <p:spPr>
          <a:xfrm>
            <a:off x="952160" y="4098061"/>
            <a:ext cx="5490251"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400" dirty="0">
                <a:solidFill>
                  <a:schemeClr val="tx1"/>
                </a:solidFill>
                <a:effectLst/>
                <a:latin typeface="微软雅黑" panose="020B0503020204020204" pitchFamily="34" charset="-122"/>
                <a:ea typeface="微软雅黑" panose="020B0503020204020204" pitchFamily="34" charset="-122"/>
              </a:rPr>
              <a:t>载波监听</a:t>
            </a:r>
            <a:r>
              <a:rPr lang="en-US" altLang="zh-CN" sz="2400" dirty="0">
                <a:solidFill>
                  <a:schemeClr val="tx1"/>
                </a:solidFill>
                <a:effectLst/>
                <a:latin typeface="微软雅黑" panose="020B0503020204020204" pitchFamily="34" charset="-122"/>
                <a:ea typeface="微软雅黑" panose="020B0503020204020204" pitchFamily="34" charset="-122"/>
              </a:rPr>
              <a:t>(Carrier</a:t>
            </a:r>
            <a:r>
              <a:rPr lang="zh-CN" altLang="en-US" sz="2400" dirty="0">
                <a:solidFill>
                  <a:schemeClr val="tx1"/>
                </a:solidFill>
                <a:effectLst/>
                <a:latin typeface="微软雅黑" panose="020B0503020204020204" pitchFamily="34" charset="-122"/>
                <a:ea typeface="微软雅黑" panose="020B0503020204020204" pitchFamily="34" charset="-122"/>
              </a:rPr>
              <a:t> </a:t>
            </a:r>
            <a:r>
              <a:rPr lang="en-US" altLang="zh-CN" sz="2400" dirty="0">
                <a:solidFill>
                  <a:schemeClr val="tx1"/>
                </a:solidFill>
                <a:effectLst/>
                <a:latin typeface="微软雅黑" panose="020B0503020204020204" pitchFamily="34" charset="-122"/>
                <a:ea typeface="微软雅黑" panose="020B0503020204020204" pitchFamily="34" charset="-122"/>
              </a:rPr>
              <a:t>Sensing,</a:t>
            </a:r>
            <a:r>
              <a:rPr lang="zh-CN" altLang="en-US" sz="2400" dirty="0">
                <a:solidFill>
                  <a:schemeClr val="tx1"/>
                </a:solidFill>
                <a:effectLst/>
                <a:latin typeface="微软雅黑" panose="020B0503020204020204" pitchFamily="34" charset="-122"/>
                <a:ea typeface="微软雅黑" panose="020B0503020204020204" pitchFamily="34" charset="-122"/>
              </a:rPr>
              <a:t> </a:t>
            </a:r>
            <a:r>
              <a:rPr lang="en-US" altLang="zh-CN" sz="2400" dirty="0">
                <a:solidFill>
                  <a:schemeClr val="tx1"/>
                </a:solidFill>
                <a:effectLst/>
                <a:latin typeface="微软雅黑" panose="020B0503020204020204" pitchFamily="34" charset="-122"/>
                <a:ea typeface="微软雅黑" panose="020B0503020204020204" pitchFamily="34" charset="-122"/>
              </a:rPr>
              <a:t>CS)</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cxnSp>
        <p:nvCxnSpPr>
          <p:cNvPr id="25" name="直接箭头连接符 54">
            <a:extLst>
              <a:ext uri="{FF2B5EF4-FFF2-40B4-BE49-F238E27FC236}">
                <a16:creationId xmlns:a16="http://schemas.microsoft.com/office/drawing/2014/main" id="{8C6DE67B-A02F-4D19-6E80-DD7C96009D87}"/>
              </a:ext>
            </a:extLst>
          </p:cNvPr>
          <p:cNvCxnSpPr>
            <a:cxnSpLocks/>
          </p:cNvCxnSpPr>
          <p:nvPr/>
        </p:nvCxnSpPr>
        <p:spPr>
          <a:xfrm flipV="1">
            <a:off x="4740442" y="2695073"/>
            <a:ext cx="0" cy="385568"/>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标题 2">
            <a:extLst>
              <a:ext uri="{FF2B5EF4-FFF2-40B4-BE49-F238E27FC236}">
                <a16:creationId xmlns:a16="http://schemas.microsoft.com/office/drawing/2014/main" id="{9FD7414A-470C-8C68-ECB5-F27B00DBEDC5}"/>
              </a:ext>
            </a:extLst>
          </p:cNvPr>
          <p:cNvSpPr txBox="1">
            <a:spLocks/>
          </p:cNvSpPr>
          <p:nvPr/>
        </p:nvSpPr>
        <p:spPr>
          <a:xfrm>
            <a:off x="4215865" y="1506134"/>
            <a:ext cx="4464616" cy="630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400" dirty="0">
                <a:solidFill>
                  <a:schemeClr val="tx1"/>
                </a:solidFill>
                <a:effectLst/>
                <a:latin typeface="微软雅黑" panose="020B0503020204020204" pitchFamily="34" charset="-122"/>
                <a:ea typeface="微软雅黑" panose="020B0503020204020204" pitchFamily="34" charset="-122"/>
              </a:rPr>
              <a:t>多用户接入 </a:t>
            </a:r>
            <a:endParaRPr lang="en-US" altLang="zh-CN" sz="2400" dirty="0">
              <a:solidFill>
                <a:schemeClr val="tx1"/>
              </a:solidFill>
              <a:effectLst/>
              <a:latin typeface="微软雅黑" panose="020B0503020204020204" pitchFamily="34" charset="-122"/>
              <a:ea typeface="微软雅黑" panose="020B0503020204020204" pitchFamily="34" charset="-122"/>
            </a:endParaRPr>
          </a:p>
          <a:p>
            <a:r>
              <a:rPr lang="en-US" altLang="zh-CN" sz="2400" dirty="0">
                <a:solidFill>
                  <a:schemeClr val="tx1"/>
                </a:solidFill>
                <a:effectLst/>
                <a:latin typeface="微软雅黑" panose="020B0503020204020204" pitchFamily="34" charset="-122"/>
                <a:ea typeface="微软雅黑" panose="020B0503020204020204" pitchFamily="34" charset="-122"/>
              </a:rPr>
              <a:t>(Multiple</a:t>
            </a:r>
            <a:r>
              <a:rPr lang="zh-CN" altLang="en-US" sz="2400" dirty="0">
                <a:solidFill>
                  <a:schemeClr val="tx1"/>
                </a:solidFill>
                <a:effectLst/>
                <a:latin typeface="微软雅黑" panose="020B0503020204020204" pitchFamily="34" charset="-122"/>
                <a:ea typeface="微软雅黑" panose="020B0503020204020204" pitchFamily="34" charset="-122"/>
              </a:rPr>
              <a:t> </a:t>
            </a:r>
            <a:r>
              <a:rPr lang="en-US" altLang="zh-CN" sz="2400" dirty="0">
                <a:solidFill>
                  <a:schemeClr val="tx1"/>
                </a:solidFill>
                <a:effectLst/>
                <a:latin typeface="微软雅黑" panose="020B0503020204020204" pitchFamily="34" charset="-122"/>
                <a:ea typeface="微软雅黑" panose="020B0503020204020204" pitchFamily="34" charset="-122"/>
              </a:rPr>
              <a:t>Access,</a:t>
            </a:r>
            <a:r>
              <a:rPr lang="zh-CN" altLang="en-US" sz="2400" dirty="0">
                <a:solidFill>
                  <a:schemeClr val="tx1"/>
                </a:solidFill>
                <a:effectLst/>
                <a:latin typeface="微软雅黑" panose="020B0503020204020204" pitchFamily="34" charset="-122"/>
                <a:ea typeface="微软雅黑" panose="020B0503020204020204" pitchFamily="34" charset="-122"/>
              </a:rPr>
              <a:t> </a:t>
            </a:r>
            <a:r>
              <a:rPr lang="en-US" altLang="zh-CN" sz="2400" dirty="0">
                <a:solidFill>
                  <a:schemeClr val="tx1"/>
                </a:solidFill>
                <a:effectLst/>
                <a:latin typeface="微软雅黑" panose="020B0503020204020204" pitchFamily="34" charset="-122"/>
                <a:ea typeface="微软雅黑" panose="020B0503020204020204" pitchFamily="34" charset="-122"/>
              </a:rPr>
              <a:t>MA)</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cxnSp>
        <p:nvCxnSpPr>
          <p:cNvPr id="28" name="直接箭头连接符 54">
            <a:extLst>
              <a:ext uri="{FF2B5EF4-FFF2-40B4-BE49-F238E27FC236}">
                <a16:creationId xmlns:a16="http://schemas.microsoft.com/office/drawing/2014/main" id="{2D833AB6-0175-1F0D-83AF-4FE10244EE36}"/>
              </a:ext>
            </a:extLst>
          </p:cNvPr>
          <p:cNvCxnSpPr>
            <a:cxnSpLocks/>
          </p:cNvCxnSpPr>
          <p:nvPr/>
        </p:nvCxnSpPr>
        <p:spPr>
          <a:xfrm flipH="1">
            <a:off x="4345596" y="2207176"/>
            <a:ext cx="4205621" cy="33378"/>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标题 2">
            <a:extLst>
              <a:ext uri="{FF2B5EF4-FFF2-40B4-BE49-F238E27FC236}">
                <a16:creationId xmlns:a16="http://schemas.microsoft.com/office/drawing/2014/main" id="{401F96B3-DF55-BECE-85C2-D69280EFB5EB}"/>
              </a:ext>
            </a:extLst>
          </p:cNvPr>
          <p:cNvSpPr txBox="1">
            <a:spLocks/>
          </p:cNvSpPr>
          <p:nvPr/>
        </p:nvSpPr>
        <p:spPr>
          <a:xfrm>
            <a:off x="4215865" y="2317719"/>
            <a:ext cx="4464616" cy="409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400" dirty="0">
                <a:solidFill>
                  <a:schemeClr val="accent5">
                    <a:lumMod val="75000"/>
                  </a:schemeClr>
                </a:solidFill>
                <a:effectLst/>
                <a:latin typeface="微软雅黑" panose="020B0503020204020204" pitchFamily="34" charset="-122"/>
                <a:ea typeface="微软雅黑" panose="020B0503020204020204" pitchFamily="34" charset="-122"/>
              </a:rPr>
              <a:t>多个用户竞争接入信道</a:t>
            </a:r>
          </a:p>
        </p:txBody>
      </p:sp>
      <p:cxnSp>
        <p:nvCxnSpPr>
          <p:cNvPr id="34" name="直接箭头连接符 54">
            <a:extLst>
              <a:ext uri="{FF2B5EF4-FFF2-40B4-BE49-F238E27FC236}">
                <a16:creationId xmlns:a16="http://schemas.microsoft.com/office/drawing/2014/main" id="{AE0FEEB4-1EC0-0AC9-5802-407054FE1770}"/>
              </a:ext>
            </a:extLst>
          </p:cNvPr>
          <p:cNvCxnSpPr>
            <a:cxnSpLocks/>
          </p:cNvCxnSpPr>
          <p:nvPr/>
        </p:nvCxnSpPr>
        <p:spPr>
          <a:xfrm flipH="1">
            <a:off x="1059398" y="4688602"/>
            <a:ext cx="5284646"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标题 2">
            <a:extLst>
              <a:ext uri="{FF2B5EF4-FFF2-40B4-BE49-F238E27FC236}">
                <a16:creationId xmlns:a16="http://schemas.microsoft.com/office/drawing/2014/main" id="{645F05B9-CC1B-5BAE-BDF8-D10D915AE1E4}"/>
              </a:ext>
            </a:extLst>
          </p:cNvPr>
          <p:cNvSpPr txBox="1">
            <a:spLocks/>
          </p:cNvSpPr>
          <p:nvPr/>
        </p:nvSpPr>
        <p:spPr>
          <a:xfrm>
            <a:off x="952159" y="4786947"/>
            <a:ext cx="5490250" cy="4177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400" dirty="0">
                <a:solidFill>
                  <a:schemeClr val="accent5">
                    <a:lumMod val="75000"/>
                  </a:schemeClr>
                </a:solidFill>
                <a:effectLst/>
                <a:latin typeface="微软雅黑" panose="020B0503020204020204" pitchFamily="34" charset="-122"/>
                <a:ea typeface="微软雅黑" panose="020B0503020204020204" pitchFamily="34" charset="-122"/>
              </a:rPr>
              <a:t>用户在发送数据之前监听信道</a:t>
            </a:r>
          </a:p>
        </p:txBody>
      </p:sp>
      <p:sp>
        <p:nvSpPr>
          <p:cNvPr id="38" name="文本框 37">
            <a:extLst>
              <a:ext uri="{FF2B5EF4-FFF2-40B4-BE49-F238E27FC236}">
                <a16:creationId xmlns:a16="http://schemas.microsoft.com/office/drawing/2014/main" id="{ACF396A2-B2D4-66E8-A5DE-5A0F346D6A1E}"/>
              </a:ext>
            </a:extLst>
          </p:cNvPr>
          <p:cNvSpPr txBox="1"/>
          <p:nvPr/>
        </p:nvSpPr>
        <p:spPr>
          <a:xfrm>
            <a:off x="1976252" y="5891421"/>
            <a:ext cx="6958104" cy="461665"/>
          </a:xfrm>
          <a:prstGeom prst="rect">
            <a:avLst/>
          </a:prstGeom>
          <a:noFill/>
        </p:spPr>
        <p:txBody>
          <a:bodyPr wrap="square">
            <a:spAutoFit/>
          </a:bodyPr>
          <a:lstStyle/>
          <a:p>
            <a:r>
              <a:rPr lang="zh-CN" altLang="en-US" sz="2400" b="1" dirty="0">
                <a:solidFill>
                  <a:schemeClr val="accent5">
                    <a:lumMod val="75000"/>
                  </a:schemeClr>
                </a:solidFill>
                <a:effectLst/>
                <a:latin typeface="微软雅黑" panose="020B0503020204020204" pitchFamily="34" charset="-122"/>
                <a:ea typeface="微软雅黑" panose="020B0503020204020204" pitchFamily="34" charset="-122"/>
              </a:rPr>
              <a:t>用户只有检测到信道空闲时才发起传输（避免碰撞）</a:t>
            </a:r>
            <a:endParaRPr lang="zh-CN" altLang="en-US" sz="2400" b="1" dirty="0">
              <a:solidFill>
                <a:schemeClr val="accent5">
                  <a:lumMod val="75000"/>
                </a:schemeClr>
              </a:solidFill>
            </a:endParaRPr>
          </a:p>
        </p:txBody>
      </p:sp>
      <p:sp>
        <p:nvSpPr>
          <p:cNvPr id="39" name="文本框 38">
            <a:extLst>
              <a:ext uri="{FF2B5EF4-FFF2-40B4-BE49-F238E27FC236}">
                <a16:creationId xmlns:a16="http://schemas.microsoft.com/office/drawing/2014/main" id="{2FA82742-B542-B8EC-031C-244E81108BE2}"/>
              </a:ext>
            </a:extLst>
          </p:cNvPr>
          <p:cNvSpPr txBox="1"/>
          <p:nvPr/>
        </p:nvSpPr>
        <p:spPr>
          <a:xfrm>
            <a:off x="5455304" y="3071163"/>
            <a:ext cx="1375260" cy="742319"/>
          </a:xfrm>
          <a:prstGeom prst="rect">
            <a:avLst/>
          </a:prstGeom>
          <a:noFill/>
          <a:ln>
            <a:noFill/>
          </a:ln>
        </p:spPr>
        <p:txBody>
          <a:bodyPr wrap="square" rtlCol="0">
            <a:spAutoFit/>
          </a:bodyPr>
          <a:lstStyle/>
          <a:p>
            <a:pPr algn="just">
              <a:lnSpc>
                <a:spcPct val="130000"/>
              </a:lnSpc>
            </a:pP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36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CD</a:t>
            </a:r>
          </a:p>
        </p:txBody>
      </p:sp>
      <p:sp>
        <p:nvSpPr>
          <p:cNvPr id="40" name="矩形 39">
            <a:extLst>
              <a:ext uri="{FF2B5EF4-FFF2-40B4-BE49-F238E27FC236}">
                <a16:creationId xmlns:a16="http://schemas.microsoft.com/office/drawing/2014/main" id="{C23A51DF-8AC1-023C-C8A6-96E5B05F71A3}"/>
              </a:ext>
            </a:extLst>
          </p:cNvPr>
          <p:cNvSpPr/>
          <p:nvPr/>
        </p:nvSpPr>
        <p:spPr>
          <a:xfrm>
            <a:off x="5390147" y="3071163"/>
            <a:ext cx="1440417" cy="742319"/>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5">
                  <a:lumMod val="75000"/>
                </a:schemeClr>
              </a:solidFill>
            </a:endParaRPr>
          </a:p>
        </p:txBody>
      </p:sp>
      <p:cxnSp>
        <p:nvCxnSpPr>
          <p:cNvPr id="41" name="直接箭头连接符 54">
            <a:extLst>
              <a:ext uri="{FF2B5EF4-FFF2-40B4-BE49-F238E27FC236}">
                <a16:creationId xmlns:a16="http://schemas.microsoft.com/office/drawing/2014/main" id="{144AD010-791B-9911-07AE-EAEFD4243118}"/>
              </a:ext>
            </a:extLst>
          </p:cNvPr>
          <p:cNvCxnSpPr>
            <a:cxnSpLocks/>
          </p:cNvCxnSpPr>
          <p:nvPr/>
        </p:nvCxnSpPr>
        <p:spPr>
          <a:xfrm>
            <a:off x="6645438" y="3822960"/>
            <a:ext cx="0" cy="1547826"/>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标题 2">
            <a:extLst>
              <a:ext uri="{FF2B5EF4-FFF2-40B4-BE49-F238E27FC236}">
                <a16:creationId xmlns:a16="http://schemas.microsoft.com/office/drawing/2014/main" id="{BE86735D-8819-4620-9C45-B4DC31211209}"/>
              </a:ext>
            </a:extLst>
          </p:cNvPr>
          <p:cNvSpPr txBox="1">
            <a:spLocks/>
          </p:cNvSpPr>
          <p:nvPr/>
        </p:nvSpPr>
        <p:spPr>
          <a:xfrm>
            <a:off x="2701160" y="5339870"/>
            <a:ext cx="6168665" cy="630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400" dirty="0">
                <a:solidFill>
                  <a:schemeClr val="tx1"/>
                </a:solidFill>
                <a:effectLst/>
                <a:latin typeface="微软雅黑" panose="020B0503020204020204" pitchFamily="34" charset="-122"/>
                <a:ea typeface="微软雅黑" panose="020B0503020204020204" pitchFamily="34" charset="-122"/>
              </a:rPr>
              <a:t>碰撞检测</a:t>
            </a:r>
            <a:r>
              <a:rPr lang="en-US" altLang="zh-CN" sz="2400" dirty="0">
                <a:solidFill>
                  <a:schemeClr val="tx1"/>
                </a:solidFill>
                <a:effectLst/>
                <a:latin typeface="微软雅黑" panose="020B0503020204020204" pitchFamily="34" charset="-122"/>
                <a:ea typeface="微软雅黑" panose="020B0503020204020204" pitchFamily="34" charset="-122"/>
              </a:rPr>
              <a:t>(Collision</a:t>
            </a:r>
            <a:r>
              <a:rPr lang="zh-CN" altLang="en-US" sz="2400" dirty="0">
                <a:solidFill>
                  <a:schemeClr val="tx1"/>
                </a:solidFill>
                <a:effectLst/>
                <a:latin typeface="微软雅黑" panose="020B0503020204020204" pitchFamily="34" charset="-122"/>
                <a:ea typeface="微软雅黑" panose="020B0503020204020204" pitchFamily="34" charset="-122"/>
              </a:rPr>
              <a:t> </a:t>
            </a:r>
            <a:r>
              <a:rPr lang="en-US" altLang="zh-CN" sz="2400" dirty="0">
                <a:solidFill>
                  <a:schemeClr val="tx1"/>
                </a:solidFill>
                <a:effectLst/>
                <a:latin typeface="微软雅黑" panose="020B0503020204020204" pitchFamily="34" charset="-122"/>
                <a:ea typeface="微软雅黑" panose="020B0503020204020204" pitchFamily="34" charset="-122"/>
              </a:rPr>
              <a:t>Detection,</a:t>
            </a:r>
            <a:r>
              <a:rPr lang="zh-CN" altLang="en-US" sz="2400" dirty="0">
                <a:solidFill>
                  <a:schemeClr val="tx1"/>
                </a:solidFill>
                <a:effectLst/>
                <a:latin typeface="微软雅黑" panose="020B0503020204020204" pitchFamily="34" charset="-122"/>
                <a:ea typeface="微软雅黑" panose="020B0503020204020204" pitchFamily="34" charset="-122"/>
              </a:rPr>
              <a:t> </a:t>
            </a:r>
            <a:r>
              <a:rPr lang="en-US" altLang="zh-CN" sz="2400" dirty="0">
                <a:solidFill>
                  <a:schemeClr val="tx1"/>
                </a:solidFill>
                <a:effectLst/>
                <a:latin typeface="微软雅黑" panose="020B0503020204020204" pitchFamily="34" charset="-122"/>
                <a:ea typeface="微软雅黑" panose="020B0503020204020204" pitchFamily="34" charset="-122"/>
              </a:rPr>
              <a:t>CD)</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cxnSp>
        <p:nvCxnSpPr>
          <p:cNvPr id="44" name="直接箭头连接符 54">
            <a:extLst>
              <a:ext uri="{FF2B5EF4-FFF2-40B4-BE49-F238E27FC236}">
                <a16:creationId xmlns:a16="http://schemas.microsoft.com/office/drawing/2014/main" id="{87FC8AE0-B661-73AE-E856-16DA4F609F5A}"/>
              </a:ext>
            </a:extLst>
          </p:cNvPr>
          <p:cNvCxnSpPr>
            <a:cxnSpLocks/>
          </p:cNvCxnSpPr>
          <p:nvPr/>
        </p:nvCxnSpPr>
        <p:spPr>
          <a:xfrm flipH="1">
            <a:off x="2060028" y="5860505"/>
            <a:ext cx="6827940" cy="30916"/>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4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animBg="1"/>
      <p:bldP spid="16" grpId="0"/>
      <p:bldP spid="18" grpId="0" animBg="1"/>
      <p:bldP spid="23" grpId="0"/>
      <p:bldP spid="27" grpId="0"/>
      <p:bldP spid="33" grpId="0"/>
      <p:bldP spid="36" grpId="0"/>
      <p:bldP spid="38" grpId="0"/>
      <p:bldP spid="39" grpId="0"/>
      <p:bldP spid="40"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EF42B-7427-4385-B8B0-775095EC5855}"/>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E23FBBD-2256-1AF5-8EBE-5DBE5D06F6A1}"/>
              </a:ext>
            </a:extLst>
          </p:cNvPr>
          <p:cNvSpPr>
            <a:spLocks noGrp="1"/>
          </p:cNvSpPr>
          <p:nvPr>
            <p:ph type="sldNum" sz="quarter" idx="12"/>
          </p:nvPr>
        </p:nvSpPr>
        <p:spPr/>
        <p:txBody>
          <a:bodyPr/>
          <a:lstStyle/>
          <a:p>
            <a:fld id="{E663D701-F6D3-45BB-89CD-EE32AA93FC3C}" type="slidenum">
              <a:rPr lang="zh-CN" altLang="en-US" smtClean="0"/>
              <a:t>27</a:t>
            </a:fld>
            <a:endParaRPr lang="zh-CN" altLang="en-US"/>
          </a:p>
        </p:txBody>
      </p:sp>
      <p:sp>
        <p:nvSpPr>
          <p:cNvPr id="8" name="文本框 7">
            <a:extLst>
              <a:ext uri="{FF2B5EF4-FFF2-40B4-BE49-F238E27FC236}">
                <a16:creationId xmlns:a16="http://schemas.microsoft.com/office/drawing/2014/main" id="{7391DA9A-1FAD-981F-37AE-464C847BCCA2}"/>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E6F097A5-5CE0-27A4-B7A5-EF65547D39EB}"/>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4-2(a) </a:t>
            </a:r>
            <a:r>
              <a:rPr lang="zh-CN" altLang="en-US" sz="3200" dirty="0">
                <a:solidFill>
                  <a:schemeClr val="tx1"/>
                </a:solidFill>
                <a:effectLst/>
                <a:latin typeface="微软雅黑" panose="020B0503020204020204" pitchFamily="34" charset="-122"/>
                <a:ea typeface="微软雅黑" panose="020B0503020204020204" pitchFamily="34" charset="-122"/>
              </a:rPr>
              <a:t>动态</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a:t>
            </a:r>
            <a:r>
              <a:rPr lang="en-US" altLang="zh-CN" sz="3200" dirty="0">
                <a:solidFill>
                  <a:schemeClr val="tx1"/>
                </a:solidFill>
                <a:effectLst/>
                <a:latin typeface="微软雅黑" panose="020B0503020204020204" pitchFamily="34" charset="-122"/>
                <a:ea typeface="微软雅黑" panose="020B0503020204020204" pitchFamily="34" charset="-122"/>
              </a:rPr>
              <a:t>—CSMA/CD</a:t>
            </a:r>
            <a:endParaRPr lang="zh-CN" altLang="en-US" sz="3200" dirty="0">
              <a:solidFill>
                <a:schemeClr val="tx1"/>
              </a:solidFill>
              <a:effectLst/>
              <a:latin typeface="微软雅黑" panose="020B0503020204020204" pitchFamily="34" charset="-122"/>
              <a:ea typeface="微软雅黑" panose="020B0503020204020204" pitchFamily="34" charset="-122"/>
            </a:endParaRPr>
          </a:p>
        </p:txBody>
      </p:sp>
      <p:sp>
        <p:nvSpPr>
          <p:cNvPr id="27" name="标题 2">
            <a:extLst>
              <a:ext uri="{FF2B5EF4-FFF2-40B4-BE49-F238E27FC236}">
                <a16:creationId xmlns:a16="http://schemas.microsoft.com/office/drawing/2014/main" id="{DFFBB61E-7810-80D0-870E-7C0281750810}"/>
              </a:ext>
            </a:extLst>
          </p:cNvPr>
          <p:cNvSpPr txBox="1">
            <a:spLocks/>
          </p:cNvSpPr>
          <p:nvPr/>
        </p:nvSpPr>
        <p:spPr>
          <a:xfrm>
            <a:off x="2002387" y="2814145"/>
            <a:ext cx="2306688"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000" dirty="0">
                <a:solidFill>
                  <a:schemeClr val="tx1"/>
                </a:solidFill>
                <a:effectLst/>
                <a:latin typeface="微软雅黑" panose="020B0503020204020204" pitchFamily="34" charset="-122"/>
                <a:ea typeface="微软雅黑" panose="020B0503020204020204" pitchFamily="34" charset="-122"/>
              </a:rPr>
              <a:t>A</a:t>
            </a:r>
            <a:r>
              <a:rPr lang="zh-CN" altLang="en-US" sz="2000" dirty="0">
                <a:solidFill>
                  <a:schemeClr val="tx1"/>
                </a:solidFill>
                <a:effectLst/>
                <a:latin typeface="微软雅黑" panose="020B0503020204020204" pitchFamily="34" charset="-122"/>
                <a:ea typeface="微软雅黑" panose="020B0503020204020204" pitchFamily="34" charset="-122"/>
              </a:rPr>
              <a:t>尝试发送数据，监听信道情况为空闲</a:t>
            </a:r>
          </a:p>
        </p:txBody>
      </p:sp>
      <p:cxnSp>
        <p:nvCxnSpPr>
          <p:cNvPr id="28" name="直接箭头连接符 54">
            <a:extLst>
              <a:ext uri="{FF2B5EF4-FFF2-40B4-BE49-F238E27FC236}">
                <a16:creationId xmlns:a16="http://schemas.microsoft.com/office/drawing/2014/main" id="{6492335B-3509-F9D4-C7C4-D6463F4B5168}"/>
              </a:ext>
            </a:extLst>
          </p:cNvPr>
          <p:cNvCxnSpPr>
            <a:cxnSpLocks/>
          </p:cNvCxnSpPr>
          <p:nvPr/>
        </p:nvCxnSpPr>
        <p:spPr>
          <a:xfrm flipV="1">
            <a:off x="1881352" y="2743200"/>
            <a:ext cx="0" cy="3978275"/>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54">
            <a:extLst>
              <a:ext uri="{FF2B5EF4-FFF2-40B4-BE49-F238E27FC236}">
                <a16:creationId xmlns:a16="http://schemas.microsoft.com/office/drawing/2014/main" id="{F5125B96-CD7B-DE27-C571-73DF6A2F5C93}"/>
              </a:ext>
            </a:extLst>
          </p:cNvPr>
          <p:cNvCxnSpPr>
            <a:cxnSpLocks/>
          </p:cNvCxnSpPr>
          <p:nvPr/>
        </p:nvCxnSpPr>
        <p:spPr>
          <a:xfrm flipV="1">
            <a:off x="4430110" y="2743200"/>
            <a:ext cx="0" cy="3978275"/>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图形 12" descr="用户 纯色填充">
            <a:extLst>
              <a:ext uri="{FF2B5EF4-FFF2-40B4-BE49-F238E27FC236}">
                <a16:creationId xmlns:a16="http://schemas.microsoft.com/office/drawing/2014/main" id="{030D0ED3-43C6-41EF-72F2-B268A409A8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4152" y="1799683"/>
            <a:ext cx="914400" cy="914400"/>
          </a:xfrm>
          <a:prstGeom prst="rect">
            <a:avLst/>
          </a:prstGeom>
        </p:spPr>
      </p:pic>
      <p:pic>
        <p:nvPicPr>
          <p:cNvPr id="14" name="图形 13" descr="用户 纯色填充">
            <a:extLst>
              <a:ext uri="{FF2B5EF4-FFF2-40B4-BE49-F238E27FC236}">
                <a16:creationId xmlns:a16="http://schemas.microsoft.com/office/drawing/2014/main" id="{A82F7834-962F-D614-F3DB-7CF5A92891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2910" y="1836423"/>
            <a:ext cx="914400" cy="914400"/>
          </a:xfrm>
          <a:prstGeom prst="rect">
            <a:avLst/>
          </a:prstGeom>
        </p:spPr>
      </p:pic>
      <p:sp>
        <p:nvSpPr>
          <p:cNvPr id="15" name="右箭头 14">
            <a:extLst>
              <a:ext uri="{FF2B5EF4-FFF2-40B4-BE49-F238E27FC236}">
                <a16:creationId xmlns:a16="http://schemas.microsoft.com/office/drawing/2014/main" id="{7B16D14B-7F46-4A26-CFB0-571BCEF75ECA}"/>
              </a:ext>
            </a:extLst>
          </p:cNvPr>
          <p:cNvSpPr/>
          <p:nvPr/>
        </p:nvSpPr>
        <p:spPr>
          <a:xfrm>
            <a:off x="2002387" y="3791866"/>
            <a:ext cx="914392" cy="349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标题 2">
            <a:extLst>
              <a:ext uri="{FF2B5EF4-FFF2-40B4-BE49-F238E27FC236}">
                <a16:creationId xmlns:a16="http://schemas.microsoft.com/office/drawing/2014/main" id="{459ADB30-02CA-69D7-C35C-DBD209AE9915}"/>
              </a:ext>
            </a:extLst>
          </p:cNvPr>
          <p:cNvSpPr txBox="1">
            <a:spLocks/>
          </p:cNvSpPr>
          <p:nvPr/>
        </p:nvSpPr>
        <p:spPr>
          <a:xfrm>
            <a:off x="1605449" y="1469630"/>
            <a:ext cx="593845" cy="630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ctr"/>
            <a:r>
              <a:rPr lang="en-US" altLang="zh-CN" sz="2400" dirty="0">
                <a:solidFill>
                  <a:schemeClr val="tx1"/>
                </a:solidFill>
                <a:effectLst/>
                <a:latin typeface="微软雅黑" panose="020B0503020204020204" pitchFamily="34" charset="-122"/>
                <a:ea typeface="微软雅黑" panose="020B0503020204020204" pitchFamily="34" charset="-122"/>
              </a:rPr>
              <a:t>A</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sp>
        <p:nvSpPr>
          <p:cNvPr id="20" name="标题 2">
            <a:extLst>
              <a:ext uri="{FF2B5EF4-FFF2-40B4-BE49-F238E27FC236}">
                <a16:creationId xmlns:a16="http://schemas.microsoft.com/office/drawing/2014/main" id="{ED661B88-539D-4089-B402-44999BCFCEF9}"/>
              </a:ext>
            </a:extLst>
          </p:cNvPr>
          <p:cNvSpPr txBox="1">
            <a:spLocks/>
          </p:cNvSpPr>
          <p:nvPr/>
        </p:nvSpPr>
        <p:spPr>
          <a:xfrm>
            <a:off x="4133186" y="1469630"/>
            <a:ext cx="593845" cy="630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ctr"/>
            <a:r>
              <a:rPr lang="en-US" altLang="zh-CN" sz="2400" dirty="0">
                <a:solidFill>
                  <a:schemeClr val="tx1"/>
                </a:solidFill>
                <a:effectLst/>
                <a:latin typeface="微软雅黑" panose="020B0503020204020204" pitchFamily="34" charset="-122"/>
                <a:ea typeface="微软雅黑" panose="020B0503020204020204" pitchFamily="34" charset="-122"/>
              </a:rPr>
              <a:t>B</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sp>
        <p:nvSpPr>
          <p:cNvPr id="21" name="标题 2">
            <a:extLst>
              <a:ext uri="{FF2B5EF4-FFF2-40B4-BE49-F238E27FC236}">
                <a16:creationId xmlns:a16="http://schemas.microsoft.com/office/drawing/2014/main" id="{08165054-73FC-EA13-11DB-BE6CA15238F8}"/>
              </a:ext>
            </a:extLst>
          </p:cNvPr>
          <p:cNvSpPr txBox="1">
            <a:spLocks/>
          </p:cNvSpPr>
          <p:nvPr/>
        </p:nvSpPr>
        <p:spPr>
          <a:xfrm>
            <a:off x="0" y="3509400"/>
            <a:ext cx="1988740"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000" dirty="0">
                <a:solidFill>
                  <a:schemeClr val="tx1"/>
                </a:solidFill>
                <a:effectLst/>
                <a:latin typeface="微软雅黑" panose="020B0503020204020204" pitchFamily="34" charset="-122"/>
                <a:ea typeface="微软雅黑" panose="020B0503020204020204" pitchFamily="34" charset="-122"/>
              </a:rPr>
              <a:t>A</a:t>
            </a:r>
            <a:r>
              <a:rPr lang="zh-CN" altLang="en-US" sz="2000" dirty="0">
                <a:solidFill>
                  <a:schemeClr val="tx1"/>
                </a:solidFill>
                <a:effectLst/>
                <a:latin typeface="微软雅黑" panose="020B0503020204020204" pitchFamily="34" charset="-122"/>
                <a:ea typeface="微软雅黑" panose="020B0503020204020204" pitchFamily="34" charset="-122"/>
              </a:rPr>
              <a:t>开始发送信息，占用信道</a:t>
            </a:r>
          </a:p>
        </p:txBody>
      </p:sp>
    </p:spTree>
    <p:extLst>
      <p:ext uri="{BB962C8B-B14F-4D97-AF65-F5344CB8AC3E}">
        <p14:creationId xmlns:p14="http://schemas.microsoft.com/office/powerpoint/2010/main" val="416338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animBg="1"/>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5C904-B79C-CA7E-FD11-5C13D91135A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CAFEBDF-F48D-58FA-4446-2760E107E9BD}"/>
              </a:ext>
            </a:extLst>
          </p:cNvPr>
          <p:cNvSpPr>
            <a:spLocks noGrp="1"/>
          </p:cNvSpPr>
          <p:nvPr>
            <p:ph type="sldNum" sz="quarter" idx="12"/>
          </p:nvPr>
        </p:nvSpPr>
        <p:spPr/>
        <p:txBody>
          <a:bodyPr/>
          <a:lstStyle/>
          <a:p>
            <a:fld id="{E663D701-F6D3-45BB-89CD-EE32AA93FC3C}" type="slidenum">
              <a:rPr lang="zh-CN" altLang="en-US" smtClean="0"/>
              <a:t>28</a:t>
            </a:fld>
            <a:endParaRPr lang="zh-CN" altLang="en-US"/>
          </a:p>
        </p:txBody>
      </p:sp>
      <p:sp>
        <p:nvSpPr>
          <p:cNvPr id="8" name="文本框 7">
            <a:extLst>
              <a:ext uri="{FF2B5EF4-FFF2-40B4-BE49-F238E27FC236}">
                <a16:creationId xmlns:a16="http://schemas.microsoft.com/office/drawing/2014/main" id="{85874F51-F806-F98F-58C4-51591BBFD609}"/>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27" name="标题 2">
            <a:extLst>
              <a:ext uri="{FF2B5EF4-FFF2-40B4-BE49-F238E27FC236}">
                <a16:creationId xmlns:a16="http://schemas.microsoft.com/office/drawing/2014/main" id="{FACC542A-8779-5D6F-37D3-3B1D846031FE}"/>
              </a:ext>
            </a:extLst>
          </p:cNvPr>
          <p:cNvSpPr txBox="1">
            <a:spLocks/>
          </p:cNvSpPr>
          <p:nvPr/>
        </p:nvSpPr>
        <p:spPr>
          <a:xfrm>
            <a:off x="2002387" y="2814145"/>
            <a:ext cx="2306688"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000" dirty="0">
                <a:solidFill>
                  <a:schemeClr val="tx1"/>
                </a:solidFill>
                <a:effectLst/>
                <a:latin typeface="微软雅黑" panose="020B0503020204020204" pitchFamily="34" charset="-122"/>
                <a:ea typeface="微软雅黑" panose="020B0503020204020204" pitchFamily="34" charset="-122"/>
              </a:rPr>
              <a:t>A</a:t>
            </a:r>
            <a:r>
              <a:rPr lang="zh-CN" altLang="en-US" sz="2000" dirty="0">
                <a:solidFill>
                  <a:schemeClr val="tx1"/>
                </a:solidFill>
                <a:effectLst/>
                <a:latin typeface="微软雅黑" panose="020B0503020204020204" pitchFamily="34" charset="-122"/>
                <a:ea typeface="微软雅黑" panose="020B0503020204020204" pitchFamily="34" charset="-122"/>
              </a:rPr>
              <a:t>尝试发送数据，监听信道情况为空闲</a:t>
            </a:r>
          </a:p>
        </p:txBody>
      </p:sp>
      <p:cxnSp>
        <p:nvCxnSpPr>
          <p:cNvPr id="28" name="直接箭头连接符 54">
            <a:extLst>
              <a:ext uri="{FF2B5EF4-FFF2-40B4-BE49-F238E27FC236}">
                <a16:creationId xmlns:a16="http://schemas.microsoft.com/office/drawing/2014/main" id="{43D71425-79DE-FA33-1EA1-424E4DF0A15D}"/>
              </a:ext>
            </a:extLst>
          </p:cNvPr>
          <p:cNvCxnSpPr>
            <a:cxnSpLocks/>
          </p:cNvCxnSpPr>
          <p:nvPr/>
        </p:nvCxnSpPr>
        <p:spPr>
          <a:xfrm flipV="1">
            <a:off x="1881352" y="2743200"/>
            <a:ext cx="0" cy="3978275"/>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54">
            <a:extLst>
              <a:ext uri="{FF2B5EF4-FFF2-40B4-BE49-F238E27FC236}">
                <a16:creationId xmlns:a16="http://schemas.microsoft.com/office/drawing/2014/main" id="{B4F399E6-EE13-D714-34B3-6918FC1C7306}"/>
              </a:ext>
            </a:extLst>
          </p:cNvPr>
          <p:cNvCxnSpPr>
            <a:cxnSpLocks/>
          </p:cNvCxnSpPr>
          <p:nvPr/>
        </p:nvCxnSpPr>
        <p:spPr>
          <a:xfrm flipV="1">
            <a:off x="4430110" y="2743200"/>
            <a:ext cx="0" cy="3978275"/>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图形 12" descr="用户 纯色填充">
            <a:extLst>
              <a:ext uri="{FF2B5EF4-FFF2-40B4-BE49-F238E27FC236}">
                <a16:creationId xmlns:a16="http://schemas.microsoft.com/office/drawing/2014/main" id="{33B17C4E-0F3F-E04A-57FE-B72F3EC54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4152" y="1799683"/>
            <a:ext cx="914400" cy="914400"/>
          </a:xfrm>
          <a:prstGeom prst="rect">
            <a:avLst/>
          </a:prstGeom>
        </p:spPr>
      </p:pic>
      <p:pic>
        <p:nvPicPr>
          <p:cNvPr id="14" name="图形 13" descr="用户 纯色填充">
            <a:extLst>
              <a:ext uri="{FF2B5EF4-FFF2-40B4-BE49-F238E27FC236}">
                <a16:creationId xmlns:a16="http://schemas.microsoft.com/office/drawing/2014/main" id="{E77D9C8D-BDAA-27F8-19A7-D77D7CD8CB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2910" y="1836423"/>
            <a:ext cx="914400" cy="914400"/>
          </a:xfrm>
          <a:prstGeom prst="rect">
            <a:avLst/>
          </a:prstGeom>
        </p:spPr>
      </p:pic>
      <p:sp>
        <p:nvSpPr>
          <p:cNvPr id="15" name="右箭头 14">
            <a:extLst>
              <a:ext uri="{FF2B5EF4-FFF2-40B4-BE49-F238E27FC236}">
                <a16:creationId xmlns:a16="http://schemas.microsoft.com/office/drawing/2014/main" id="{8CE97DD7-E547-9ED3-00B5-B627DC581AD9}"/>
              </a:ext>
            </a:extLst>
          </p:cNvPr>
          <p:cNvSpPr/>
          <p:nvPr/>
        </p:nvSpPr>
        <p:spPr>
          <a:xfrm>
            <a:off x="2002386" y="3791866"/>
            <a:ext cx="2320325" cy="349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标题 2">
            <a:extLst>
              <a:ext uri="{FF2B5EF4-FFF2-40B4-BE49-F238E27FC236}">
                <a16:creationId xmlns:a16="http://schemas.microsoft.com/office/drawing/2014/main" id="{42A38282-A81B-1F71-F107-C26244B31880}"/>
              </a:ext>
            </a:extLst>
          </p:cNvPr>
          <p:cNvSpPr txBox="1">
            <a:spLocks/>
          </p:cNvSpPr>
          <p:nvPr/>
        </p:nvSpPr>
        <p:spPr>
          <a:xfrm>
            <a:off x="1605449" y="1469630"/>
            <a:ext cx="593845" cy="630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ctr"/>
            <a:r>
              <a:rPr lang="en-US" altLang="zh-CN" sz="2400" dirty="0">
                <a:solidFill>
                  <a:schemeClr val="tx1"/>
                </a:solidFill>
                <a:effectLst/>
                <a:latin typeface="微软雅黑" panose="020B0503020204020204" pitchFamily="34" charset="-122"/>
                <a:ea typeface="微软雅黑" panose="020B0503020204020204" pitchFamily="34" charset="-122"/>
              </a:rPr>
              <a:t>A</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sp>
        <p:nvSpPr>
          <p:cNvPr id="20" name="标题 2">
            <a:extLst>
              <a:ext uri="{FF2B5EF4-FFF2-40B4-BE49-F238E27FC236}">
                <a16:creationId xmlns:a16="http://schemas.microsoft.com/office/drawing/2014/main" id="{3224786A-C103-4CF4-890A-996FD25C1637}"/>
              </a:ext>
            </a:extLst>
          </p:cNvPr>
          <p:cNvSpPr txBox="1">
            <a:spLocks/>
          </p:cNvSpPr>
          <p:nvPr/>
        </p:nvSpPr>
        <p:spPr>
          <a:xfrm>
            <a:off x="4133186" y="1469630"/>
            <a:ext cx="593845" cy="630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ctr"/>
            <a:r>
              <a:rPr lang="en-US" altLang="zh-CN" sz="2400" dirty="0">
                <a:solidFill>
                  <a:schemeClr val="tx1"/>
                </a:solidFill>
                <a:effectLst/>
                <a:latin typeface="微软雅黑" panose="020B0503020204020204" pitchFamily="34" charset="-122"/>
                <a:ea typeface="微软雅黑" panose="020B0503020204020204" pitchFamily="34" charset="-122"/>
              </a:rPr>
              <a:t>B</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sp>
        <p:nvSpPr>
          <p:cNvPr id="21" name="标题 2">
            <a:extLst>
              <a:ext uri="{FF2B5EF4-FFF2-40B4-BE49-F238E27FC236}">
                <a16:creationId xmlns:a16="http://schemas.microsoft.com/office/drawing/2014/main" id="{53382416-2014-0169-A5B7-9A5E29A30E94}"/>
              </a:ext>
            </a:extLst>
          </p:cNvPr>
          <p:cNvSpPr txBox="1">
            <a:spLocks/>
          </p:cNvSpPr>
          <p:nvPr/>
        </p:nvSpPr>
        <p:spPr>
          <a:xfrm>
            <a:off x="0" y="3509400"/>
            <a:ext cx="1988740"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000" dirty="0">
                <a:solidFill>
                  <a:schemeClr val="tx1"/>
                </a:solidFill>
                <a:effectLst/>
                <a:latin typeface="微软雅黑" panose="020B0503020204020204" pitchFamily="34" charset="-122"/>
                <a:ea typeface="微软雅黑" panose="020B0503020204020204" pitchFamily="34" charset="-122"/>
              </a:rPr>
              <a:t>A</a:t>
            </a:r>
            <a:r>
              <a:rPr lang="zh-CN" altLang="en-US" sz="2000" dirty="0">
                <a:solidFill>
                  <a:schemeClr val="tx1"/>
                </a:solidFill>
                <a:effectLst/>
                <a:latin typeface="微软雅黑" panose="020B0503020204020204" pitchFamily="34" charset="-122"/>
                <a:ea typeface="微软雅黑" panose="020B0503020204020204" pitchFamily="34" charset="-122"/>
              </a:rPr>
              <a:t>开始发送信息，占用信道</a:t>
            </a:r>
          </a:p>
        </p:txBody>
      </p:sp>
      <p:sp>
        <p:nvSpPr>
          <p:cNvPr id="2" name="标题 2">
            <a:extLst>
              <a:ext uri="{FF2B5EF4-FFF2-40B4-BE49-F238E27FC236}">
                <a16:creationId xmlns:a16="http://schemas.microsoft.com/office/drawing/2014/main" id="{19BA7D4D-DEF1-32A0-C1F3-234D91108785}"/>
              </a:ext>
            </a:extLst>
          </p:cNvPr>
          <p:cNvSpPr txBox="1">
            <a:spLocks/>
          </p:cNvSpPr>
          <p:nvPr/>
        </p:nvSpPr>
        <p:spPr>
          <a:xfrm>
            <a:off x="4507538" y="4446639"/>
            <a:ext cx="1988740"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000" dirty="0">
                <a:solidFill>
                  <a:schemeClr val="tx1"/>
                </a:solidFill>
                <a:effectLst/>
                <a:latin typeface="微软雅黑" panose="020B0503020204020204" pitchFamily="34" charset="-122"/>
                <a:ea typeface="微软雅黑" panose="020B0503020204020204" pitchFamily="34" charset="-122"/>
              </a:rPr>
              <a:t>B</a:t>
            </a:r>
            <a:r>
              <a:rPr lang="zh-CN" altLang="en-US" sz="2000" dirty="0">
                <a:solidFill>
                  <a:schemeClr val="tx1"/>
                </a:solidFill>
                <a:effectLst/>
                <a:latin typeface="微软雅黑" panose="020B0503020204020204" pitchFamily="34" charset="-122"/>
                <a:ea typeface="微软雅黑" panose="020B0503020204020204" pitchFamily="34" charset="-122"/>
              </a:rPr>
              <a:t>回复</a:t>
            </a:r>
            <a:r>
              <a:rPr lang="en-US" altLang="zh-CN" sz="2000" dirty="0">
                <a:solidFill>
                  <a:schemeClr val="tx1"/>
                </a:solidFill>
                <a:effectLst/>
                <a:latin typeface="微软雅黑" panose="020B0503020204020204" pitchFamily="34" charset="-122"/>
                <a:ea typeface="微软雅黑" panose="020B0503020204020204" pitchFamily="34" charset="-122"/>
              </a:rPr>
              <a:t>ACK</a:t>
            </a:r>
            <a:r>
              <a:rPr lang="zh-CN" altLang="en-US" sz="2000" dirty="0">
                <a:solidFill>
                  <a:schemeClr val="tx1"/>
                </a:solidFill>
                <a:effectLst/>
                <a:latin typeface="微软雅黑" panose="020B0503020204020204" pitchFamily="34" charset="-122"/>
                <a:ea typeface="微软雅黑" panose="020B0503020204020204" pitchFamily="34" charset="-122"/>
              </a:rPr>
              <a:t>，确认正确收到</a:t>
            </a:r>
          </a:p>
        </p:txBody>
      </p:sp>
      <p:sp>
        <p:nvSpPr>
          <p:cNvPr id="5" name="右箭头 4">
            <a:extLst>
              <a:ext uri="{FF2B5EF4-FFF2-40B4-BE49-F238E27FC236}">
                <a16:creationId xmlns:a16="http://schemas.microsoft.com/office/drawing/2014/main" id="{D2B8640D-27ED-BE0E-45FA-8A5C4347648D}"/>
              </a:ext>
            </a:extLst>
          </p:cNvPr>
          <p:cNvSpPr/>
          <p:nvPr/>
        </p:nvSpPr>
        <p:spPr>
          <a:xfrm flipH="1">
            <a:off x="1988740" y="4729103"/>
            <a:ext cx="2320325" cy="349469"/>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标题 2">
            <a:extLst>
              <a:ext uri="{FF2B5EF4-FFF2-40B4-BE49-F238E27FC236}">
                <a16:creationId xmlns:a16="http://schemas.microsoft.com/office/drawing/2014/main" id="{AC374BED-9F40-4FB9-A88C-07F32CDFAB96}"/>
              </a:ext>
            </a:extLst>
          </p:cNvPr>
          <p:cNvSpPr txBox="1">
            <a:spLocks/>
          </p:cNvSpPr>
          <p:nvPr/>
        </p:nvSpPr>
        <p:spPr>
          <a:xfrm>
            <a:off x="256032" y="681859"/>
            <a:ext cx="8631936"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3200">
                <a:solidFill>
                  <a:schemeClr val="tx1"/>
                </a:solidFill>
                <a:effectLst/>
                <a:latin typeface="微软雅黑" panose="020B0503020204020204" pitchFamily="34" charset="-122"/>
                <a:ea typeface="微软雅黑" panose="020B0503020204020204" pitchFamily="34" charset="-122"/>
              </a:rPr>
              <a:t>4-2(a) </a:t>
            </a:r>
            <a:r>
              <a:rPr lang="zh-CN" altLang="en-US" sz="3200">
                <a:solidFill>
                  <a:schemeClr val="tx1"/>
                </a:solidFill>
                <a:effectLst/>
                <a:latin typeface="微软雅黑" panose="020B0503020204020204" pitchFamily="34" charset="-122"/>
                <a:ea typeface="微软雅黑" panose="020B0503020204020204" pitchFamily="34" charset="-122"/>
              </a:rPr>
              <a:t>动态</a:t>
            </a:r>
            <a:r>
              <a:rPr lang="en-US" altLang="zh-CN" sz="3200">
                <a:solidFill>
                  <a:schemeClr val="tx1"/>
                </a:solidFill>
                <a:effectLst/>
                <a:latin typeface="微软雅黑" panose="020B0503020204020204" pitchFamily="34" charset="-122"/>
                <a:ea typeface="微软雅黑" panose="020B0503020204020204" pitchFamily="34" charset="-122"/>
              </a:rPr>
              <a:t>MAC</a:t>
            </a:r>
            <a:r>
              <a:rPr lang="zh-CN" altLang="en-US" sz="3200">
                <a:solidFill>
                  <a:schemeClr val="tx1"/>
                </a:solidFill>
                <a:effectLst/>
                <a:latin typeface="微软雅黑" panose="020B0503020204020204" pitchFamily="34" charset="-122"/>
                <a:ea typeface="微软雅黑" panose="020B0503020204020204" pitchFamily="34" charset="-122"/>
              </a:rPr>
              <a:t>协议</a:t>
            </a:r>
            <a:r>
              <a:rPr lang="en-US" altLang="zh-CN" sz="3200">
                <a:solidFill>
                  <a:schemeClr val="tx1"/>
                </a:solidFill>
                <a:effectLst/>
                <a:latin typeface="微软雅黑" panose="020B0503020204020204" pitchFamily="34" charset="-122"/>
                <a:ea typeface="微软雅黑" panose="020B0503020204020204" pitchFamily="34" charset="-122"/>
              </a:rPr>
              <a:t>—CSMA/CD</a:t>
            </a:r>
            <a:endParaRPr lang="zh-CN" altLang="en-US" sz="3200" dirty="0">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120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8ACE9-5F74-7649-A6E9-15664267751A}"/>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9B36D42-7E39-6250-6FAB-E602CE402E56}"/>
              </a:ext>
            </a:extLst>
          </p:cNvPr>
          <p:cNvSpPr>
            <a:spLocks noGrp="1"/>
          </p:cNvSpPr>
          <p:nvPr>
            <p:ph type="sldNum" sz="quarter" idx="12"/>
          </p:nvPr>
        </p:nvSpPr>
        <p:spPr/>
        <p:txBody>
          <a:bodyPr/>
          <a:lstStyle/>
          <a:p>
            <a:fld id="{E663D701-F6D3-45BB-89CD-EE32AA93FC3C}" type="slidenum">
              <a:rPr lang="zh-CN" altLang="en-US" smtClean="0"/>
              <a:t>29</a:t>
            </a:fld>
            <a:endParaRPr lang="zh-CN" altLang="en-US"/>
          </a:p>
        </p:txBody>
      </p:sp>
      <p:sp>
        <p:nvSpPr>
          <p:cNvPr id="8" name="文本框 7">
            <a:extLst>
              <a:ext uri="{FF2B5EF4-FFF2-40B4-BE49-F238E27FC236}">
                <a16:creationId xmlns:a16="http://schemas.microsoft.com/office/drawing/2014/main" id="{6D517C12-B1AB-1396-594C-61EEE5D405E9}"/>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27" name="标题 2">
            <a:extLst>
              <a:ext uri="{FF2B5EF4-FFF2-40B4-BE49-F238E27FC236}">
                <a16:creationId xmlns:a16="http://schemas.microsoft.com/office/drawing/2014/main" id="{0AAE59E1-5FC4-B99F-35CB-D6AD63471929}"/>
              </a:ext>
            </a:extLst>
          </p:cNvPr>
          <p:cNvSpPr txBox="1">
            <a:spLocks/>
          </p:cNvSpPr>
          <p:nvPr/>
        </p:nvSpPr>
        <p:spPr>
          <a:xfrm>
            <a:off x="2002387" y="2814145"/>
            <a:ext cx="2306688"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000" dirty="0">
                <a:solidFill>
                  <a:schemeClr val="tx1"/>
                </a:solidFill>
                <a:effectLst/>
                <a:latin typeface="微软雅黑" panose="020B0503020204020204" pitchFamily="34" charset="-122"/>
                <a:ea typeface="微软雅黑" panose="020B0503020204020204" pitchFamily="34" charset="-122"/>
              </a:rPr>
              <a:t>A</a:t>
            </a:r>
            <a:r>
              <a:rPr lang="zh-CN" altLang="en-US" sz="2000" dirty="0">
                <a:solidFill>
                  <a:schemeClr val="tx1"/>
                </a:solidFill>
                <a:effectLst/>
                <a:latin typeface="微软雅黑" panose="020B0503020204020204" pitchFamily="34" charset="-122"/>
                <a:ea typeface="微软雅黑" panose="020B0503020204020204" pitchFamily="34" charset="-122"/>
              </a:rPr>
              <a:t>尝试发送数据，监听信道情况为空闲</a:t>
            </a:r>
          </a:p>
        </p:txBody>
      </p:sp>
      <p:cxnSp>
        <p:nvCxnSpPr>
          <p:cNvPr id="28" name="直接箭头连接符 54">
            <a:extLst>
              <a:ext uri="{FF2B5EF4-FFF2-40B4-BE49-F238E27FC236}">
                <a16:creationId xmlns:a16="http://schemas.microsoft.com/office/drawing/2014/main" id="{FFF5D493-5413-7171-EE86-BBC3FC2DF749}"/>
              </a:ext>
            </a:extLst>
          </p:cNvPr>
          <p:cNvCxnSpPr>
            <a:cxnSpLocks/>
          </p:cNvCxnSpPr>
          <p:nvPr/>
        </p:nvCxnSpPr>
        <p:spPr>
          <a:xfrm flipV="1">
            <a:off x="1881352" y="2743200"/>
            <a:ext cx="0" cy="3978275"/>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54">
            <a:extLst>
              <a:ext uri="{FF2B5EF4-FFF2-40B4-BE49-F238E27FC236}">
                <a16:creationId xmlns:a16="http://schemas.microsoft.com/office/drawing/2014/main" id="{23013A2C-FCF4-F8BB-1A71-4F5F1991CD6A}"/>
              </a:ext>
            </a:extLst>
          </p:cNvPr>
          <p:cNvCxnSpPr>
            <a:cxnSpLocks/>
          </p:cNvCxnSpPr>
          <p:nvPr/>
        </p:nvCxnSpPr>
        <p:spPr>
          <a:xfrm flipV="1">
            <a:off x="4430110" y="2743200"/>
            <a:ext cx="0" cy="3978275"/>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图形 12" descr="用户 纯色填充">
            <a:extLst>
              <a:ext uri="{FF2B5EF4-FFF2-40B4-BE49-F238E27FC236}">
                <a16:creationId xmlns:a16="http://schemas.microsoft.com/office/drawing/2014/main" id="{BAA81565-04E8-690A-662C-948800486C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4152" y="1799683"/>
            <a:ext cx="914400" cy="914400"/>
          </a:xfrm>
          <a:prstGeom prst="rect">
            <a:avLst/>
          </a:prstGeom>
        </p:spPr>
      </p:pic>
      <p:pic>
        <p:nvPicPr>
          <p:cNvPr id="14" name="图形 13" descr="用户 纯色填充">
            <a:extLst>
              <a:ext uri="{FF2B5EF4-FFF2-40B4-BE49-F238E27FC236}">
                <a16:creationId xmlns:a16="http://schemas.microsoft.com/office/drawing/2014/main" id="{561BD80A-91FF-2EE2-45D5-CB2631B583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2910" y="1836423"/>
            <a:ext cx="914400" cy="914400"/>
          </a:xfrm>
          <a:prstGeom prst="rect">
            <a:avLst/>
          </a:prstGeom>
        </p:spPr>
      </p:pic>
      <p:sp>
        <p:nvSpPr>
          <p:cNvPr id="15" name="右箭头 14">
            <a:extLst>
              <a:ext uri="{FF2B5EF4-FFF2-40B4-BE49-F238E27FC236}">
                <a16:creationId xmlns:a16="http://schemas.microsoft.com/office/drawing/2014/main" id="{E6F2EBA1-5679-E44D-141C-B690321F774D}"/>
              </a:ext>
            </a:extLst>
          </p:cNvPr>
          <p:cNvSpPr/>
          <p:nvPr/>
        </p:nvSpPr>
        <p:spPr>
          <a:xfrm>
            <a:off x="2002387" y="3791866"/>
            <a:ext cx="914392" cy="349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标题 2">
            <a:extLst>
              <a:ext uri="{FF2B5EF4-FFF2-40B4-BE49-F238E27FC236}">
                <a16:creationId xmlns:a16="http://schemas.microsoft.com/office/drawing/2014/main" id="{CBD0EFAB-471F-D9F1-8C84-31570AB2771A}"/>
              </a:ext>
            </a:extLst>
          </p:cNvPr>
          <p:cNvSpPr txBox="1">
            <a:spLocks/>
          </p:cNvSpPr>
          <p:nvPr/>
        </p:nvSpPr>
        <p:spPr>
          <a:xfrm>
            <a:off x="1605449" y="1469630"/>
            <a:ext cx="593845" cy="630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ctr"/>
            <a:r>
              <a:rPr lang="en-US" altLang="zh-CN" sz="2400" dirty="0">
                <a:solidFill>
                  <a:schemeClr val="tx1"/>
                </a:solidFill>
                <a:effectLst/>
                <a:latin typeface="微软雅黑" panose="020B0503020204020204" pitchFamily="34" charset="-122"/>
                <a:ea typeface="微软雅黑" panose="020B0503020204020204" pitchFamily="34" charset="-122"/>
              </a:rPr>
              <a:t>A</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sp>
        <p:nvSpPr>
          <p:cNvPr id="20" name="标题 2">
            <a:extLst>
              <a:ext uri="{FF2B5EF4-FFF2-40B4-BE49-F238E27FC236}">
                <a16:creationId xmlns:a16="http://schemas.microsoft.com/office/drawing/2014/main" id="{B4DD2361-1DC7-43A8-46CD-24EC8B5A4518}"/>
              </a:ext>
            </a:extLst>
          </p:cNvPr>
          <p:cNvSpPr txBox="1">
            <a:spLocks/>
          </p:cNvSpPr>
          <p:nvPr/>
        </p:nvSpPr>
        <p:spPr>
          <a:xfrm>
            <a:off x="4133186" y="1469630"/>
            <a:ext cx="593845" cy="630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ctr"/>
            <a:r>
              <a:rPr lang="en-US" altLang="zh-CN" sz="2400" dirty="0">
                <a:solidFill>
                  <a:schemeClr val="tx1"/>
                </a:solidFill>
                <a:effectLst/>
                <a:latin typeface="微软雅黑" panose="020B0503020204020204" pitchFamily="34" charset="-122"/>
                <a:ea typeface="微软雅黑" panose="020B0503020204020204" pitchFamily="34" charset="-122"/>
              </a:rPr>
              <a:t>B</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sp>
        <p:nvSpPr>
          <p:cNvPr id="21" name="标题 2">
            <a:extLst>
              <a:ext uri="{FF2B5EF4-FFF2-40B4-BE49-F238E27FC236}">
                <a16:creationId xmlns:a16="http://schemas.microsoft.com/office/drawing/2014/main" id="{EC3D49F7-ED41-D9F3-6815-DA4A5BE4EF99}"/>
              </a:ext>
            </a:extLst>
          </p:cNvPr>
          <p:cNvSpPr txBox="1">
            <a:spLocks/>
          </p:cNvSpPr>
          <p:nvPr/>
        </p:nvSpPr>
        <p:spPr>
          <a:xfrm>
            <a:off x="0" y="3509400"/>
            <a:ext cx="1988740"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000" dirty="0">
                <a:solidFill>
                  <a:schemeClr val="tx1"/>
                </a:solidFill>
                <a:effectLst/>
                <a:latin typeface="微软雅黑" panose="020B0503020204020204" pitchFamily="34" charset="-122"/>
                <a:ea typeface="微软雅黑" panose="020B0503020204020204" pitchFamily="34" charset="-122"/>
              </a:rPr>
              <a:t>A</a:t>
            </a:r>
            <a:r>
              <a:rPr lang="zh-CN" altLang="en-US" sz="2000" dirty="0">
                <a:solidFill>
                  <a:schemeClr val="tx1"/>
                </a:solidFill>
                <a:effectLst/>
                <a:latin typeface="微软雅黑" panose="020B0503020204020204" pitchFamily="34" charset="-122"/>
                <a:ea typeface="微软雅黑" panose="020B0503020204020204" pitchFamily="34" charset="-122"/>
              </a:rPr>
              <a:t>开始发送信息，占用信道</a:t>
            </a:r>
          </a:p>
        </p:txBody>
      </p:sp>
      <p:sp>
        <p:nvSpPr>
          <p:cNvPr id="2" name="标题 2">
            <a:extLst>
              <a:ext uri="{FF2B5EF4-FFF2-40B4-BE49-F238E27FC236}">
                <a16:creationId xmlns:a16="http://schemas.microsoft.com/office/drawing/2014/main" id="{B580607B-FB93-296F-8306-6E4BA1F23DB1}"/>
              </a:ext>
            </a:extLst>
          </p:cNvPr>
          <p:cNvSpPr txBox="1">
            <a:spLocks/>
          </p:cNvSpPr>
          <p:nvPr/>
        </p:nvSpPr>
        <p:spPr>
          <a:xfrm>
            <a:off x="2016035" y="4215379"/>
            <a:ext cx="2306688"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000" dirty="0">
                <a:solidFill>
                  <a:schemeClr val="tx1"/>
                </a:solidFill>
                <a:effectLst/>
                <a:latin typeface="微软雅黑" panose="020B0503020204020204" pitchFamily="34" charset="-122"/>
                <a:ea typeface="微软雅黑" panose="020B0503020204020204" pitchFamily="34" charset="-122"/>
              </a:rPr>
              <a:t>B</a:t>
            </a:r>
            <a:r>
              <a:rPr lang="zh-CN" altLang="en-US" sz="2000" dirty="0">
                <a:solidFill>
                  <a:schemeClr val="tx1"/>
                </a:solidFill>
                <a:effectLst/>
                <a:latin typeface="微软雅黑" panose="020B0503020204020204" pitchFamily="34" charset="-122"/>
                <a:ea typeface="微软雅黑" panose="020B0503020204020204" pitchFamily="34" charset="-122"/>
              </a:rPr>
              <a:t>尝试发送数据，监听信道情况为空闲</a:t>
            </a:r>
          </a:p>
        </p:txBody>
      </p:sp>
      <p:sp>
        <p:nvSpPr>
          <p:cNvPr id="5" name="右箭头 4">
            <a:extLst>
              <a:ext uri="{FF2B5EF4-FFF2-40B4-BE49-F238E27FC236}">
                <a16:creationId xmlns:a16="http://schemas.microsoft.com/office/drawing/2014/main" id="{748B8052-6A22-7AFD-9CBD-CF8DD48B8694}"/>
              </a:ext>
            </a:extLst>
          </p:cNvPr>
          <p:cNvSpPr/>
          <p:nvPr/>
        </p:nvSpPr>
        <p:spPr>
          <a:xfrm flipH="1">
            <a:off x="3762705" y="5129778"/>
            <a:ext cx="606888" cy="349469"/>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标题 2">
            <a:extLst>
              <a:ext uri="{FF2B5EF4-FFF2-40B4-BE49-F238E27FC236}">
                <a16:creationId xmlns:a16="http://schemas.microsoft.com/office/drawing/2014/main" id="{319E03D8-24C0-CF0E-5E2E-C0C70A93B82D}"/>
              </a:ext>
            </a:extLst>
          </p:cNvPr>
          <p:cNvSpPr txBox="1">
            <a:spLocks/>
          </p:cNvSpPr>
          <p:nvPr/>
        </p:nvSpPr>
        <p:spPr>
          <a:xfrm>
            <a:off x="4537837" y="4847312"/>
            <a:ext cx="1988740"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B</a:t>
            </a:r>
            <a:r>
              <a:rPr lang="zh-CN" altLang="en-US" sz="2000" dirty="0">
                <a:solidFill>
                  <a:schemeClr val="tx1"/>
                </a:solidFill>
                <a:effectLst/>
                <a:latin typeface="微软雅黑" panose="020B0503020204020204" pitchFamily="34" charset="-122"/>
                <a:ea typeface="微软雅黑" panose="020B0503020204020204" pitchFamily="34" charset="-122"/>
              </a:rPr>
              <a:t>开始发送信息，占用信道</a:t>
            </a:r>
          </a:p>
        </p:txBody>
      </p:sp>
      <p:sp>
        <p:nvSpPr>
          <p:cNvPr id="19" name="标题 2">
            <a:extLst>
              <a:ext uri="{FF2B5EF4-FFF2-40B4-BE49-F238E27FC236}">
                <a16:creationId xmlns:a16="http://schemas.microsoft.com/office/drawing/2014/main" id="{79201793-257A-4003-89C5-E0A49ECE661C}"/>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4-2(a) </a:t>
            </a:r>
            <a:r>
              <a:rPr lang="zh-CN" altLang="en-US" sz="3200" dirty="0">
                <a:solidFill>
                  <a:schemeClr val="tx1"/>
                </a:solidFill>
                <a:effectLst/>
                <a:latin typeface="微软雅黑" panose="020B0503020204020204" pitchFamily="34" charset="-122"/>
                <a:ea typeface="微软雅黑" panose="020B0503020204020204" pitchFamily="34" charset="-122"/>
              </a:rPr>
              <a:t>动态</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a:t>
            </a:r>
            <a:r>
              <a:rPr lang="en-US" altLang="zh-CN" sz="3200" dirty="0">
                <a:solidFill>
                  <a:schemeClr val="tx1"/>
                </a:solidFill>
                <a:effectLst/>
                <a:latin typeface="微软雅黑" panose="020B0503020204020204" pitchFamily="34" charset="-122"/>
                <a:ea typeface="微软雅黑" panose="020B0503020204020204" pitchFamily="34" charset="-122"/>
              </a:rPr>
              <a:t>—CSMA/CD</a:t>
            </a:r>
            <a:endParaRPr lang="zh-CN" altLang="en-US" sz="3200" dirty="0">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648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animBg="1"/>
      <p:bldP spid="21" grpId="0"/>
      <p:bldP spid="2" grpId="0"/>
      <p:bldP spid="5"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3</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256032" y="1509197"/>
            <a:ext cx="5005779" cy="4689874"/>
          </a:xfrm>
          <a:prstGeom prst="rect">
            <a:avLst/>
          </a:prstGeom>
          <a:noFill/>
        </p:spPr>
        <p:txBody>
          <a:bodyPr wrap="square" rtlCol="0">
            <a:spAutoFit/>
          </a:bodyPr>
          <a:lstStyle/>
          <a:p>
            <a:pPr marL="457200" indent="-457200" algn="just">
              <a:lnSpc>
                <a:spcPct val="140000"/>
              </a:lnSpc>
              <a:buFont typeface="+mj-lt"/>
              <a:buAutoNum type="alphaLcParen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位于</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_________</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________</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之间；</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40000"/>
              </a:lnSpc>
              <a:buFont typeface="+mj-lt"/>
              <a:buAutoNum type="alphaLcParen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在物理层提供服务的基础上向网络层提供服务，确保数据能够在</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相邻节点</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间可靠传输；</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40000"/>
              </a:lnSpc>
              <a:buFont typeface="+mj-lt"/>
              <a:buAutoNum type="alphaLcParen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重要功能包括：</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mj-ea"/>
              <a:buAutoNum type="circleNumDbPlain"/>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封装成帧</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mj-ea"/>
              <a:buAutoNum type="circleNumDbPlain"/>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差错控制</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mj-ea"/>
              <a:buAutoNum type="circleNumDbPlain"/>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流量控制</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mj-ea"/>
              <a:buAutoNum type="circleNumDbPlain"/>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访问介质控制</a:t>
            </a:r>
            <a:r>
              <a:rPr lang="en-US" altLang="zh-CN"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协议</a:t>
            </a:r>
            <a:endParaRPr lang="en-US" altLang="zh-CN"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p:txBody>
          <a:bodyPr/>
          <a:lstStyle/>
          <a:p>
            <a:r>
              <a:rPr lang="en-US" altLang="zh-CN" dirty="0">
                <a:solidFill>
                  <a:schemeClr val="tx1"/>
                </a:solidFill>
                <a:effectLst/>
                <a:latin typeface="微软雅黑" panose="020B0503020204020204" pitchFamily="34" charset="-122"/>
                <a:ea typeface="微软雅黑" panose="020B0503020204020204" pitchFamily="34" charset="-122"/>
              </a:rPr>
              <a:t>2.3 </a:t>
            </a:r>
            <a:r>
              <a:rPr lang="zh-CN" altLang="en-US" dirty="0">
                <a:solidFill>
                  <a:schemeClr val="tx1"/>
                </a:solidFill>
                <a:effectLst/>
                <a:latin typeface="微软雅黑" panose="020B0503020204020204" pitchFamily="34" charset="-122"/>
                <a:ea typeface="微软雅黑" panose="020B0503020204020204" pitchFamily="34" charset="-122"/>
              </a:rPr>
              <a:t>数据链路层</a:t>
            </a:r>
          </a:p>
        </p:txBody>
      </p:sp>
      <p:sp>
        <p:nvSpPr>
          <p:cNvPr id="12" name="文本框 11">
            <a:extLst>
              <a:ext uri="{FF2B5EF4-FFF2-40B4-BE49-F238E27FC236}">
                <a16:creationId xmlns:a16="http://schemas.microsoft.com/office/drawing/2014/main" id="{F55F7EDE-9B61-4B82-81D9-6F99E6985DB6}"/>
              </a:ext>
            </a:extLst>
          </p:cNvPr>
          <p:cNvSpPr txBox="1"/>
          <p:nvPr/>
        </p:nvSpPr>
        <p:spPr>
          <a:xfrm>
            <a:off x="1480376" y="1501914"/>
            <a:ext cx="1270641" cy="524567"/>
          </a:xfrm>
          <a:prstGeom prst="rect">
            <a:avLst/>
          </a:prstGeom>
          <a:noFill/>
        </p:spPr>
        <p:txBody>
          <a:bodyPr wrap="square" rtlCol="0">
            <a:spAutoFit/>
          </a:bodyPr>
          <a:lstStyle/>
          <a:p>
            <a:pPr algn="just">
              <a:lnSpc>
                <a:spcPct val="130000"/>
              </a:lnSpc>
            </a:pP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物理层</a:t>
            </a:r>
            <a:endPar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ABE98F92-6E56-4D03-99DB-E7D1AE751D7B}"/>
              </a:ext>
            </a:extLst>
          </p:cNvPr>
          <p:cNvSpPr txBox="1"/>
          <p:nvPr/>
        </p:nvSpPr>
        <p:spPr>
          <a:xfrm>
            <a:off x="2927419" y="1501913"/>
            <a:ext cx="1270641" cy="524567"/>
          </a:xfrm>
          <a:prstGeom prst="rect">
            <a:avLst/>
          </a:prstGeom>
          <a:noFill/>
        </p:spPr>
        <p:txBody>
          <a:bodyPr wrap="square" rtlCol="0">
            <a:spAutoFit/>
          </a:bodyPr>
          <a:lstStyle/>
          <a:p>
            <a:pPr algn="just">
              <a:lnSpc>
                <a:spcPct val="130000"/>
              </a:lnSpc>
            </a:pP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网络层</a:t>
            </a:r>
            <a:endPar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362E0039-8157-4586-96A7-868DEA4CE537}"/>
              </a:ext>
            </a:extLst>
          </p:cNvPr>
          <p:cNvSpPr/>
          <p:nvPr/>
        </p:nvSpPr>
        <p:spPr>
          <a:xfrm>
            <a:off x="6218989" y="5106737"/>
            <a:ext cx="2465137" cy="63098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物理层</a:t>
            </a:r>
          </a:p>
        </p:txBody>
      </p:sp>
      <p:sp>
        <p:nvSpPr>
          <p:cNvPr id="15" name="矩形 14">
            <a:extLst>
              <a:ext uri="{FF2B5EF4-FFF2-40B4-BE49-F238E27FC236}">
                <a16:creationId xmlns:a16="http://schemas.microsoft.com/office/drawing/2014/main" id="{A9E6B77D-E897-48B0-B537-852BE76AF3D0}"/>
              </a:ext>
            </a:extLst>
          </p:cNvPr>
          <p:cNvSpPr/>
          <p:nvPr/>
        </p:nvSpPr>
        <p:spPr>
          <a:xfrm>
            <a:off x="6218988" y="4293937"/>
            <a:ext cx="2465137" cy="63098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数据链路层</a:t>
            </a:r>
          </a:p>
        </p:txBody>
      </p:sp>
      <p:sp>
        <p:nvSpPr>
          <p:cNvPr id="16" name="矩形 15">
            <a:extLst>
              <a:ext uri="{FF2B5EF4-FFF2-40B4-BE49-F238E27FC236}">
                <a16:creationId xmlns:a16="http://schemas.microsoft.com/office/drawing/2014/main" id="{6B1B6BF9-CE2A-4340-A79C-DB5B38436D8A}"/>
              </a:ext>
            </a:extLst>
          </p:cNvPr>
          <p:cNvSpPr/>
          <p:nvPr/>
        </p:nvSpPr>
        <p:spPr>
          <a:xfrm>
            <a:off x="6218988" y="3481137"/>
            <a:ext cx="2465137" cy="63098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网络层</a:t>
            </a:r>
          </a:p>
        </p:txBody>
      </p:sp>
    </p:spTree>
    <p:extLst>
      <p:ext uri="{BB962C8B-B14F-4D97-AF65-F5344CB8AC3E}">
        <p14:creationId xmlns:p14="http://schemas.microsoft.com/office/powerpoint/2010/main" val="71295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5"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82157-84FF-E6FE-EF70-BCFE64E42E05}"/>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3146C8A-E61C-3E28-0BDE-A8DD51D83286}"/>
              </a:ext>
            </a:extLst>
          </p:cNvPr>
          <p:cNvSpPr>
            <a:spLocks noGrp="1"/>
          </p:cNvSpPr>
          <p:nvPr>
            <p:ph type="sldNum" sz="quarter" idx="12"/>
          </p:nvPr>
        </p:nvSpPr>
        <p:spPr/>
        <p:txBody>
          <a:bodyPr/>
          <a:lstStyle/>
          <a:p>
            <a:fld id="{E663D701-F6D3-45BB-89CD-EE32AA93FC3C}" type="slidenum">
              <a:rPr lang="zh-CN" altLang="en-US" smtClean="0"/>
              <a:t>30</a:t>
            </a:fld>
            <a:endParaRPr lang="zh-CN" altLang="en-US"/>
          </a:p>
        </p:txBody>
      </p:sp>
      <p:sp>
        <p:nvSpPr>
          <p:cNvPr id="8" name="文本框 7">
            <a:extLst>
              <a:ext uri="{FF2B5EF4-FFF2-40B4-BE49-F238E27FC236}">
                <a16:creationId xmlns:a16="http://schemas.microsoft.com/office/drawing/2014/main" id="{BA1510F4-8916-2F99-26D5-EC897FF0C5B9}"/>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27" name="标题 2">
            <a:extLst>
              <a:ext uri="{FF2B5EF4-FFF2-40B4-BE49-F238E27FC236}">
                <a16:creationId xmlns:a16="http://schemas.microsoft.com/office/drawing/2014/main" id="{7D894A4B-2D2C-0C81-6791-D0EAA618B284}"/>
              </a:ext>
            </a:extLst>
          </p:cNvPr>
          <p:cNvSpPr txBox="1">
            <a:spLocks/>
          </p:cNvSpPr>
          <p:nvPr/>
        </p:nvSpPr>
        <p:spPr>
          <a:xfrm>
            <a:off x="2002387" y="2814145"/>
            <a:ext cx="2306688"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000" dirty="0">
                <a:solidFill>
                  <a:schemeClr val="tx1"/>
                </a:solidFill>
                <a:effectLst/>
                <a:latin typeface="微软雅黑" panose="020B0503020204020204" pitchFamily="34" charset="-122"/>
                <a:ea typeface="微软雅黑" panose="020B0503020204020204" pitchFamily="34" charset="-122"/>
              </a:rPr>
              <a:t>A</a:t>
            </a:r>
            <a:r>
              <a:rPr lang="zh-CN" altLang="en-US" sz="2000" dirty="0">
                <a:solidFill>
                  <a:schemeClr val="tx1"/>
                </a:solidFill>
                <a:effectLst/>
                <a:latin typeface="微软雅黑" panose="020B0503020204020204" pitchFamily="34" charset="-122"/>
                <a:ea typeface="微软雅黑" panose="020B0503020204020204" pitchFamily="34" charset="-122"/>
              </a:rPr>
              <a:t>尝试发送数据，监听信道情况为空闲</a:t>
            </a:r>
          </a:p>
        </p:txBody>
      </p:sp>
      <p:cxnSp>
        <p:nvCxnSpPr>
          <p:cNvPr id="28" name="直接箭头连接符 54">
            <a:extLst>
              <a:ext uri="{FF2B5EF4-FFF2-40B4-BE49-F238E27FC236}">
                <a16:creationId xmlns:a16="http://schemas.microsoft.com/office/drawing/2014/main" id="{0CE7CD9C-E5CE-CFE6-48D1-9BD38E7162DC}"/>
              </a:ext>
            </a:extLst>
          </p:cNvPr>
          <p:cNvCxnSpPr>
            <a:cxnSpLocks/>
          </p:cNvCxnSpPr>
          <p:nvPr/>
        </p:nvCxnSpPr>
        <p:spPr>
          <a:xfrm flipV="1">
            <a:off x="1881352" y="2743200"/>
            <a:ext cx="0" cy="3978275"/>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54">
            <a:extLst>
              <a:ext uri="{FF2B5EF4-FFF2-40B4-BE49-F238E27FC236}">
                <a16:creationId xmlns:a16="http://schemas.microsoft.com/office/drawing/2014/main" id="{F5487274-E414-9463-3187-75ED05DE734C}"/>
              </a:ext>
            </a:extLst>
          </p:cNvPr>
          <p:cNvCxnSpPr>
            <a:cxnSpLocks/>
          </p:cNvCxnSpPr>
          <p:nvPr/>
        </p:nvCxnSpPr>
        <p:spPr>
          <a:xfrm flipV="1">
            <a:off x="4430110" y="2743200"/>
            <a:ext cx="0" cy="3978275"/>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图形 12" descr="用户 纯色填充">
            <a:extLst>
              <a:ext uri="{FF2B5EF4-FFF2-40B4-BE49-F238E27FC236}">
                <a16:creationId xmlns:a16="http://schemas.microsoft.com/office/drawing/2014/main" id="{0A0E0B83-B9E8-9629-8826-DA7E28261D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4152" y="1799683"/>
            <a:ext cx="914400" cy="914400"/>
          </a:xfrm>
          <a:prstGeom prst="rect">
            <a:avLst/>
          </a:prstGeom>
        </p:spPr>
      </p:pic>
      <p:pic>
        <p:nvPicPr>
          <p:cNvPr id="14" name="图形 13" descr="用户 纯色填充">
            <a:extLst>
              <a:ext uri="{FF2B5EF4-FFF2-40B4-BE49-F238E27FC236}">
                <a16:creationId xmlns:a16="http://schemas.microsoft.com/office/drawing/2014/main" id="{DEDB9DFC-9DEA-8661-E6A6-532769756E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2910" y="1836423"/>
            <a:ext cx="914400" cy="914400"/>
          </a:xfrm>
          <a:prstGeom prst="rect">
            <a:avLst/>
          </a:prstGeom>
        </p:spPr>
      </p:pic>
      <p:sp>
        <p:nvSpPr>
          <p:cNvPr id="15" name="右箭头 14">
            <a:extLst>
              <a:ext uri="{FF2B5EF4-FFF2-40B4-BE49-F238E27FC236}">
                <a16:creationId xmlns:a16="http://schemas.microsoft.com/office/drawing/2014/main" id="{FDA41FE2-8DAE-BD57-153E-937C103C64B1}"/>
              </a:ext>
            </a:extLst>
          </p:cNvPr>
          <p:cNvSpPr/>
          <p:nvPr/>
        </p:nvSpPr>
        <p:spPr>
          <a:xfrm>
            <a:off x="2002387" y="3791866"/>
            <a:ext cx="914392" cy="349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标题 2">
            <a:extLst>
              <a:ext uri="{FF2B5EF4-FFF2-40B4-BE49-F238E27FC236}">
                <a16:creationId xmlns:a16="http://schemas.microsoft.com/office/drawing/2014/main" id="{E3CA6895-82AC-C809-DD3B-19C34AB2AA2F}"/>
              </a:ext>
            </a:extLst>
          </p:cNvPr>
          <p:cNvSpPr txBox="1">
            <a:spLocks/>
          </p:cNvSpPr>
          <p:nvPr/>
        </p:nvSpPr>
        <p:spPr>
          <a:xfrm>
            <a:off x="1605449" y="1469630"/>
            <a:ext cx="593845" cy="630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ctr"/>
            <a:r>
              <a:rPr lang="en-US" altLang="zh-CN" sz="2400" dirty="0">
                <a:solidFill>
                  <a:schemeClr val="tx1"/>
                </a:solidFill>
                <a:effectLst/>
                <a:latin typeface="微软雅黑" panose="020B0503020204020204" pitchFamily="34" charset="-122"/>
                <a:ea typeface="微软雅黑" panose="020B0503020204020204" pitchFamily="34" charset="-122"/>
              </a:rPr>
              <a:t>A</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sp>
        <p:nvSpPr>
          <p:cNvPr id="20" name="标题 2">
            <a:extLst>
              <a:ext uri="{FF2B5EF4-FFF2-40B4-BE49-F238E27FC236}">
                <a16:creationId xmlns:a16="http://schemas.microsoft.com/office/drawing/2014/main" id="{CE3C39D0-59E4-E15F-7709-238548147039}"/>
              </a:ext>
            </a:extLst>
          </p:cNvPr>
          <p:cNvSpPr txBox="1">
            <a:spLocks/>
          </p:cNvSpPr>
          <p:nvPr/>
        </p:nvSpPr>
        <p:spPr>
          <a:xfrm>
            <a:off x="4133186" y="1469630"/>
            <a:ext cx="593845" cy="630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ctr"/>
            <a:r>
              <a:rPr lang="en-US" altLang="zh-CN" sz="2400" dirty="0">
                <a:solidFill>
                  <a:schemeClr val="tx1"/>
                </a:solidFill>
                <a:effectLst/>
                <a:latin typeface="微软雅黑" panose="020B0503020204020204" pitchFamily="34" charset="-122"/>
                <a:ea typeface="微软雅黑" panose="020B0503020204020204" pitchFamily="34" charset="-122"/>
              </a:rPr>
              <a:t>B</a:t>
            </a:r>
            <a:endParaRPr lang="zh-CN" altLang="en-US" sz="2400" dirty="0">
              <a:solidFill>
                <a:schemeClr val="tx1"/>
              </a:solidFill>
              <a:effectLst/>
              <a:latin typeface="微软雅黑" panose="020B0503020204020204" pitchFamily="34" charset="-122"/>
              <a:ea typeface="微软雅黑" panose="020B0503020204020204" pitchFamily="34" charset="-122"/>
            </a:endParaRPr>
          </a:p>
        </p:txBody>
      </p:sp>
      <p:sp>
        <p:nvSpPr>
          <p:cNvPr id="21" name="标题 2">
            <a:extLst>
              <a:ext uri="{FF2B5EF4-FFF2-40B4-BE49-F238E27FC236}">
                <a16:creationId xmlns:a16="http://schemas.microsoft.com/office/drawing/2014/main" id="{A9724896-89C4-8403-F7D5-411F38FC16A3}"/>
              </a:ext>
            </a:extLst>
          </p:cNvPr>
          <p:cNvSpPr txBox="1">
            <a:spLocks/>
          </p:cNvSpPr>
          <p:nvPr/>
        </p:nvSpPr>
        <p:spPr>
          <a:xfrm>
            <a:off x="0" y="3509400"/>
            <a:ext cx="1988740"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000" dirty="0">
                <a:solidFill>
                  <a:schemeClr val="tx1"/>
                </a:solidFill>
                <a:effectLst/>
                <a:latin typeface="微软雅黑" panose="020B0503020204020204" pitchFamily="34" charset="-122"/>
                <a:ea typeface="微软雅黑" panose="020B0503020204020204" pitchFamily="34" charset="-122"/>
              </a:rPr>
              <a:t>A</a:t>
            </a:r>
            <a:r>
              <a:rPr lang="zh-CN" altLang="en-US" sz="2000" dirty="0">
                <a:solidFill>
                  <a:schemeClr val="tx1"/>
                </a:solidFill>
                <a:effectLst/>
                <a:latin typeface="微软雅黑" panose="020B0503020204020204" pitchFamily="34" charset="-122"/>
                <a:ea typeface="微软雅黑" panose="020B0503020204020204" pitchFamily="34" charset="-122"/>
              </a:rPr>
              <a:t>开始发送信息，占用信道</a:t>
            </a:r>
          </a:p>
        </p:txBody>
      </p:sp>
      <p:sp>
        <p:nvSpPr>
          <p:cNvPr id="2" name="标题 2">
            <a:extLst>
              <a:ext uri="{FF2B5EF4-FFF2-40B4-BE49-F238E27FC236}">
                <a16:creationId xmlns:a16="http://schemas.microsoft.com/office/drawing/2014/main" id="{7BFA9075-F41C-287A-FDA1-382FE86E6176}"/>
              </a:ext>
            </a:extLst>
          </p:cNvPr>
          <p:cNvSpPr txBox="1">
            <a:spLocks/>
          </p:cNvSpPr>
          <p:nvPr/>
        </p:nvSpPr>
        <p:spPr>
          <a:xfrm>
            <a:off x="2016035" y="4215379"/>
            <a:ext cx="2306688"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000" dirty="0">
                <a:solidFill>
                  <a:schemeClr val="tx1"/>
                </a:solidFill>
                <a:effectLst/>
                <a:latin typeface="微软雅黑" panose="020B0503020204020204" pitchFamily="34" charset="-122"/>
                <a:ea typeface="微软雅黑" panose="020B0503020204020204" pitchFamily="34" charset="-122"/>
              </a:rPr>
              <a:t>B</a:t>
            </a:r>
            <a:r>
              <a:rPr lang="zh-CN" altLang="en-US" sz="2000" dirty="0">
                <a:solidFill>
                  <a:schemeClr val="tx1"/>
                </a:solidFill>
                <a:effectLst/>
                <a:latin typeface="微软雅黑" panose="020B0503020204020204" pitchFamily="34" charset="-122"/>
                <a:ea typeface="微软雅黑" panose="020B0503020204020204" pitchFamily="34" charset="-122"/>
              </a:rPr>
              <a:t>尝试发送数据，监听信道情况为空闲</a:t>
            </a:r>
          </a:p>
        </p:txBody>
      </p:sp>
      <p:sp>
        <p:nvSpPr>
          <p:cNvPr id="5" name="右箭头 4">
            <a:extLst>
              <a:ext uri="{FF2B5EF4-FFF2-40B4-BE49-F238E27FC236}">
                <a16:creationId xmlns:a16="http://schemas.microsoft.com/office/drawing/2014/main" id="{ECC07686-CCC2-4906-16E1-3EBF32505843}"/>
              </a:ext>
            </a:extLst>
          </p:cNvPr>
          <p:cNvSpPr/>
          <p:nvPr/>
        </p:nvSpPr>
        <p:spPr>
          <a:xfrm flipH="1">
            <a:off x="3762705" y="5129778"/>
            <a:ext cx="606888" cy="349469"/>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标题 2">
            <a:extLst>
              <a:ext uri="{FF2B5EF4-FFF2-40B4-BE49-F238E27FC236}">
                <a16:creationId xmlns:a16="http://schemas.microsoft.com/office/drawing/2014/main" id="{F641B07D-DD0A-EEB2-34CD-84D5F93674F5}"/>
              </a:ext>
            </a:extLst>
          </p:cNvPr>
          <p:cNvSpPr txBox="1">
            <a:spLocks/>
          </p:cNvSpPr>
          <p:nvPr/>
        </p:nvSpPr>
        <p:spPr>
          <a:xfrm>
            <a:off x="4537837" y="4847312"/>
            <a:ext cx="1988740"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B</a:t>
            </a:r>
            <a:r>
              <a:rPr lang="zh-CN" altLang="en-US" sz="2000" dirty="0">
                <a:solidFill>
                  <a:schemeClr val="tx1"/>
                </a:solidFill>
                <a:effectLst/>
                <a:latin typeface="微软雅黑" panose="020B0503020204020204" pitchFamily="34" charset="-122"/>
                <a:ea typeface="微软雅黑" panose="020B0503020204020204" pitchFamily="34" charset="-122"/>
              </a:rPr>
              <a:t>开始发送信息，占用信道</a:t>
            </a:r>
          </a:p>
        </p:txBody>
      </p:sp>
      <p:sp>
        <p:nvSpPr>
          <p:cNvPr id="10" name="右箭头 9">
            <a:extLst>
              <a:ext uri="{FF2B5EF4-FFF2-40B4-BE49-F238E27FC236}">
                <a16:creationId xmlns:a16="http://schemas.microsoft.com/office/drawing/2014/main" id="{36ADE6A7-B005-F32F-D26C-11F075DB68C1}"/>
              </a:ext>
            </a:extLst>
          </p:cNvPr>
          <p:cNvSpPr/>
          <p:nvPr/>
        </p:nvSpPr>
        <p:spPr>
          <a:xfrm>
            <a:off x="1988739" y="5888355"/>
            <a:ext cx="1185373" cy="349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0">
            <a:extLst>
              <a:ext uri="{FF2B5EF4-FFF2-40B4-BE49-F238E27FC236}">
                <a16:creationId xmlns:a16="http://schemas.microsoft.com/office/drawing/2014/main" id="{4574D571-C2CA-A9AC-900D-DFB9A3290099}"/>
              </a:ext>
            </a:extLst>
          </p:cNvPr>
          <p:cNvSpPr/>
          <p:nvPr/>
        </p:nvSpPr>
        <p:spPr>
          <a:xfrm flipH="1">
            <a:off x="3408331" y="5888354"/>
            <a:ext cx="968086" cy="349469"/>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爆炸形 1 11">
            <a:extLst>
              <a:ext uri="{FF2B5EF4-FFF2-40B4-BE49-F238E27FC236}">
                <a16:creationId xmlns:a16="http://schemas.microsoft.com/office/drawing/2014/main" id="{DAB9181A-C8C2-28EE-990E-18B54AB0FE39}"/>
              </a:ext>
            </a:extLst>
          </p:cNvPr>
          <p:cNvSpPr/>
          <p:nvPr/>
        </p:nvSpPr>
        <p:spPr>
          <a:xfrm>
            <a:off x="2698551" y="5461338"/>
            <a:ext cx="1185341" cy="1203499"/>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碰撞</a:t>
            </a:r>
          </a:p>
        </p:txBody>
      </p:sp>
      <p:sp>
        <p:nvSpPr>
          <p:cNvPr id="22" name="标题 2">
            <a:extLst>
              <a:ext uri="{FF2B5EF4-FFF2-40B4-BE49-F238E27FC236}">
                <a16:creationId xmlns:a16="http://schemas.microsoft.com/office/drawing/2014/main" id="{7B5DEBC5-016D-49B4-839E-92647418459C}"/>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4-2(a) </a:t>
            </a:r>
            <a:r>
              <a:rPr lang="zh-CN" altLang="en-US" sz="3200" dirty="0">
                <a:solidFill>
                  <a:schemeClr val="tx1"/>
                </a:solidFill>
                <a:effectLst/>
                <a:latin typeface="微软雅黑" panose="020B0503020204020204" pitchFamily="34" charset="-122"/>
                <a:ea typeface="微软雅黑" panose="020B0503020204020204" pitchFamily="34" charset="-122"/>
              </a:rPr>
              <a:t>动态</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a:t>
            </a:r>
            <a:r>
              <a:rPr lang="en-US" altLang="zh-CN" sz="3200" dirty="0">
                <a:solidFill>
                  <a:schemeClr val="tx1"/>
                </a:solidFill>
                <a:effectLst/>
                <a:latin typeface="微软雅黑" panose="020B0503020204020204" pitchFamily="34" charset="-122"/>
                <a:ea typeface="微软雅黑" panose="020B0503020204020204" pitchFamily="34" charset="-122"/>
              </a:rPr>
              <a:t>—CSMA/CD</a:t>
            </a:r>
            <a:endParaRPr lang="zh-CN" altLang="en-US" sz="3200" dirty="0">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571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95CBB-38C7-84EC-47B2-AC423D4CA1DA}"/>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D63F29D-28B6-2DCC-5988-8CBBE303A60D}"/>
              </a:ext>
            </a:extLst>
          </p:cNvPr>
          <p:cNvSpPr>
            <a:spLocks noGrp="1"/>
          </p:cNvSpPr>
          <p:nvPr>
            <p:ph type="sldNum" sz="quarter" idx="12"/>
          </p:nvPr>
        </p:nvSpPr>
        <p:spPr/>
        <p:txBody>
          <a:bodyPr/>
          <a:lstStyle/>
          <a:p>
            <a:fld id="{E663D701-F6D3-45BB-89CD-EE32AA93FC3C}" type="slidenum">
              <a:rPr lang="zh-CN" altLang="en-US" smtClean="0"/>
              <a:t>31</a:t>
            </a:fld>
            <a:endParaRPr lang="zh-CN" altLang="en-US"/>
          </a:p>
        </p:txBody>
      </p:sp>
      <p:sp>
        <p:nvSpPr>
          <p:cNvPr id="8" name="文本框 7">
            <a:extLst>
              <a:ext uri="{FF2B5EF4-FFF2-40B4-BE49-F238E27FC236}">
                <a16:creationId xmlns:a16="http://schemas.microsoft.com/office/drawing/2014/main" id="{807066EE-FAE1-495C-C124-C4379D51D8EE}"/>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04D4EDE2-5D68-FAA3-AC0F-C12170C9E756}"/>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4-2(a) </a:t>
            </a:r>
            <a:r>
              <a:rPr lang="zh-CN" altLang="en-US" sz="3200" dirty="0">
                <a:solidFill>
                  <a:schemeClr val="tx1"/>
                </a:solidFill>
                <a:effectLst/>
                <a:latin typeface="微软雅黑" panose="020B0503020204020204" pitchFamily="34" charset="-122"/>
                <a:ea typeface="微软雅黑" panose="020B0503020204020204" pitchFamily="34" charset="-122"/>
              </a:rPr>
              <a:t>动态</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a:t>
            </a:r>
            <a:r>
              <a:rPr lang="en-US" altLang="zh-CN" sz="3200" dirty="0">
                <a:solidFill>
                  <a:schemeClr val="tx1"/>
                </a:solidFill>
                <a:effectLst/>
                <a:latin typeface="微软雅黑" panose="020B0503020204020204" pitchFamily="34" charset="-122"/>
                <a:ea typeface="微软雅黑" panose="020B0503020204020204" pitchFamily="34" charset="-122"/>
              </a:rPr>
              <a:t>—CSMA/CD</a:t>
            </a:r>
            <a:endParaRPr lang="zh-CN" altLang="en-US" sz="3200" dirty="0">
              <a:solidFill>
                <a:schemeClr val="tx1"/>
              </a:solidFill>
              <a:effectLst/>
              <a:latin typeface="微软雅黑" panose="020B0503020204020204" pitchFamily="34" charset="-122"/>
              <a:ea typeface="微软雅黑" panose="020B0503020204020204" pitchFamily="34" charset="-122"/>
            </a:endParaRPr>
          </a:p>
        </p:txBody>
      </p:sp>
      <p:sp>
        <p:nvSpPr>
          <p:cNvPr id="27" name="标题 2">
            <a:extLst>
              <a:ext uri="{FF2B5EF4-FFF2-40B4-BE49-F238E27FC236}">
                <a16:creationId xmlns:a16="http://schemas.microsoft.com/office/drawing/2014/main" id="{519C8D79-E207-84BB-2BC7-DE103B4832BD}"/>
              </a:ext>
            </a:extLst>
          </p:cNvPr>
          <p:cNvSpPr txBox="1">
            <a:spLocks/>
          </p:cNvSpPr>
          <p:nvPr/>
        </p:nvSpPr>
        <p:spPr>
          <a:xfrm>
            <a:off x="453943" y="1415170"/>
            <a:ext cx="4520758"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200" dirty="0">
                <a:solidFill>
                  <a:schemeClr val="tx1"/>
                </a:solidFill>
                <a:effectLst/>
                <a:latin typeface="微软雅黑" panose="020B0503020204020204" pitchFamily="34" charset="-122"/>
                <a:ea typeface="微软雅黑" panose="020B0503020204020204" pitchFamily="34" charset="-122"/>
              </a:rPr>
              <a:t>发生碰撞后，</a:t>
            </a:r>
            <a:r>
              <a:rPr lang="en-US" altLang="zh-CN" sz="2200" dirty="0">
                <a:solidFill>
                  <a:schemeClr val="tx1"/>
                </a:solidFill>
                <a:effectLst/>
                <a:latin typeface="微软雅黑" panose="020B0503020204020204" pitchFamily="34" charset="-122"/>
                <a:ea typeface="微软雅黑" panose="020B0503020204020204" pitchFamily="34" charset="-122"/>
              </a:rPr>
              <a:t>A</a:t>
            </a:r>
            <a:r>
              <a:rPr lang="zh-CN" altLang="en-US" sz="2200" dirty="0">
                <a:solidFill>
                  <a:schemeClr val="tx1"/>
                </a:solidFill>
                <a:effectLst/>
                <a:latin typeface="微软雅黑" panose="020B0503020204020204" pitchFamily="34" charset="-122"/>
                <a:ea typeface="微软雅黑" panose="020B0503020204020204" pitchFamily="34" charset="-122"/>
              </a:rPr>
              <a:t>、</a:t>
            </a:r>
            <a:r>
              <a:rPr lang="en-US" altLang="zh-CN" sz="2200" dirty="0">
                <a:solidFill>
                  <a:schemeClr val="tx1"/>
                </a:solidFill>
                <a:effectLst/>
                <a:latin typeface="微软雅黑" panose="020B0503020204020204" pitchFamily="34" charset="-122"/>
                <a:ea typeface="微软雅黑" panose="020B0503020204020204" pitchFamily="34" charset="-122"/>
              </a:rPr>
              <a:t>B</a:t>
            </a:r>
            <a:r>
              <a:rPr lang="zh-CN" altLang="en-US" sz="2200" dirty="0">
                <a:solidFill>
                  <a:schemeClr val="tx1"/>
                </a:solidFill>
                <a:effectLst/>
                <a:latin typeface="微软雅黑" panose="020B0503020204020204" pitchFamily="34" charset="-122"/>
                <a:ea typeface="微软雅黑" panose="020B0503020204020204" pitchFamily="34" charset="-122"/>
              </a:rPr>
              <a:t>双方退避一段时间重新发送数据</a:t>
            </a:r>
          </a:p>
        </p:txBody>
      </p:sp>
      <mc:AlternateContent xmlns:mc="http://schemas.openxmlformats.org/markup-compatibility/2006" xmlns:a14="http://schemas.microsoft.com/office/drawing/2010/main">
        <mc:Choice Requires="a14">
          <p:sp>
            <p:nvSpPr>
              <p:cNvPr id="2" name="标题 2">
                <a:extLst>
                  <a:ext uri="{FF2B5EF4-FFF2-40B4-BE49-F238E27FC236}">
                    <a16:creationId xmlns:a16="http://schemas.microsoft.com/office/drawing/2014/main" id="{589827E0-A989-5FD8-0804-9745EBFF4CD5}"/>
                  </a:ext>
                </a:extLst>
              </p:cNvPr>
              <p:cNvSpPr txBox="1">
                <a:spLocks/>
              </p:cNvSpPr>
              <p:nvPr/>
            </p:nvSpPr>
            <p:spPr>
              <a:xfrm>
                <a:off x="-11650" y="2787258"/>
                <a:ext cx="4997983" cy="3645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marL="457200" indent="-457200">
                  <a:lnSpc>
                    <a:spcPct val="130000"/>
                  </a:lnSpc>
                  <a:buFont typeface="+mj-lt"/>
                  <a:buAutoNum type="arabicPeriod"/>
                </a:pPr>
                <a:r>
                  <a:rPr lang="zh-CN" altLang="en-US" sz="2200" dirty="0">
                    <a:solidFill>
                      <a:schemeClr val="tx1"/>
                    </a:solidFill>
                    <a:effectLst/>
                    <a:latin typeface="微软雅黑" panose="020B0503020204020204" pitchFamily="34" charset="-122"/>
                    <a:ea typeface="微软雅黑" panose="020B0503020204020204" pitchFamily="34" charset="-122"/>
                  </a:rPr>
                  <a:t>确定一个基本退避时间</a:t>
                </a:r>
                <a14:m>
                  <m:oMath xmlns:m="http://schemas.openxmlformats.org/officeDocument/2006/math">
                    <m:r>
                      <a:rPr lang="en-US" altLang="zh-CN" sz="2200" b="1" i="1" smtClean="0">
                        <a:solidFill>
                          <a:schemeClr val="tx1"/>
                        </a:solidFill>
                        <a:effectLst/>
                        <a:latin typeface="Cambria Math" panose="02040503050406030204" pitchFamily="18" charset="0"/>
                        <a:ea typeface="微软雅黑" panose="020B0503020204020204" pitchFamily="34" charset="-122"/>
                      </a:rPr>
                      <m:t>𝝉</m:t>
                    </m:r>
                  </m:oMath>
                </a14:m>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457200" indent="-457200">
                  <a:lnSpc>
                    <a:spcPct val="130000"/>
                  </a:lnSpc>
                  <a:buFont typeface="+mj-lt"/>
                  <a:buAutoNum type="arabicPeriod"/>
                </a:pPr>
                <a:r>
                  <a:rPr lang="zh-CN" altLang="en-US" sz="2200" dirty="0">
                    <a:solidFill>
                      <a:schemeClr val="tx1"/>
                    </a:solidFill>
                    <a:effectLst/>
                    <a:latin typeface="微软雅黑" panose="020B0503020204020204" pitchFamily="34" charset="-122"/>
                    <a:ea typeface="微软雅黑" panose="020B0503020204020204" pitchFamily="34" charset="-122"/>
                  </a:rPr>
                  <a:t>定义一个重传次数</a:t>
                </a:r>
                <a14:m>
                  <m:oMath xmlns:m="http://schemas.openxmlformats.org/officeDocument/2006/math">
                    <m:r>
                      <a:rPr lang="en-US" altLang="zh-CN" sz="2200" b="1" i="1" smtClean="0">
                        <a:solidFill>
                          <a:schemeClr val="tx1"/>
                        </a:solidFill>
                        <a:effectLst/>
                        <a:latin typeface="Cambria Math" panose="02040503050406030204" pitchFamily="18" charset="0"/>
                        <a:ea typeface="微软雅黑" panose="020B0503020204020204" pitchFamily="34" charset="-122"/>
                      </a:rPr>
                      <m:t>𝒌</m:t>
                    </m:r>
                    <m:r>
                      <a:rPr lang="en-US" altLang="zh-CN" sz="2200" b="1" i="1" smtClean="0">
                        <a:solidFill>
                          <a:schemeClr val="tx1"/>
                        </a:solidFill>
                        <a:effectLst/>
                        <a:latin typeface="Cambria Math" panose="02040503050406030204" pitchFamily="18" charset="0"/>
                        <a:ea typeface="Cambria Math" panose="02040503050406030204" pitchFamily="18" charset="0"/>
                      </a:rPr>
                      <m:t>≤</m:t>
                    </m:r>
                    <m:r>
                      <a:rPr lang="en-US" altLang="zh-CN" sz="2200" b="1" i="1" smtClean="0">
                        <a:solidFill>
                          <a:schemeClr val="tx1"/>
                        </a:solidFill>
                        <a:effectLst/>
                        <a:latin typeface="Cambria Math" panose="02040503050406030204" pitchFamily="18" charset="0"/>
                        <a:ea typeface="Cambria Math" panose="02040503050406030204" pitchFamily="18" charset="0"/>
                      </a:rPr>
                      <m:t>𝟏𝟎</m:t>
                    </m:r>
                  </m:oMath>
                </a14:m>
                <a:r>
                  <a:rPr lang="zh-CN" altLang="en-US" sz="2200" dirty="0">
                    <a:solidFill>
                      <a:schemeClr val="tx1"/>
                    </a:solidFill>
                    <a:effectLst/>
                    <a:latin typeface="微软雅黑" panose="020B0503020204020204" pitchFamily="34" charset="-122"/>
                    <a:ea typeface="微软雅黑" panose="020B0503020204020204" pitchFamily="34" charset="-122"/>
                  </a:rPr>
                  <a:t>，即</a:t>
                </a:r>
                <a14:m>
                  <m:oMath xmlns:m="http://schemas.openxmlformats.org/officeDocument/2006/math">
                    <m:r>
                      <a:rPr lang="en-US" altLang="zh-CN" sz="2200" b="1" i="1" smtClean="0">
                        <a:solidFill>
                          <a:schemeClr val="tx1"/>
                        </a:solidFill>
                        <a:effectLst/>
                        <a:latin typeface="Cambria Math" panose="02040503050406030204" pitchFamily="18" charset="0"/>
                        <a:ea typeface="微软雅黑" panose="020B0503020204020204" pitchFamily="34" charset="-122"/>
                      </a:rPr>
                      <m:t>𝒌</m:t>
                    </m:r>
                    <m:r>
                      <a:rPr lang="en-US" altLang="zh-CN" sz="2200" b="1" i="1" smtClean="0">
                        <a:solidFill>
                          <a:schemeClr val="tx1"/>
                        </a:solidFill>
                        <a:effectLst/>
                        <a:latin typeface="Cambria Math" panose="02040503050406030204" pitchFamily="18" charset="0"/>
                        <a:ea typeface="微软雅黑" panose="020B0503020204020204" pitchFamily="34" charset="-122"/>
                      </a:rPr>
                      <m:t>=</m:t>
                    </m:r>
                    <m:r>
                      <a:rPr lang="en-US" altLang="zh-CN" sz="2200" b="1" i="0" smtClean="0">
                        <a:solidFill>
                          <a:schemeClr val="tx1"/>
                        </a:solidFill>
                        <a:effectLst/>
                        <a:latin typeface="Cambria Math" panose="02040503050406030204" pitchFamily="18" charset="0"/>
                        <a:ea typeface="微软雅黑" panose="020B0503020204020204" pitchFamily="34" charset="-122"/>
                      </a:rPr>
                      <m:t>𝐦𝐢𝐧</m:t>
                    </m:r>
                    <m:r>
                      <a:rPr lang="en-US" altLang="zh-CN" sz="2200" b="1" i="1" smtClean="0">
                        <a:solidFill>
                          <a:schemeClr val="tx1"/>
                        </a:solidFill>
                        <a:effectLst/>
                        <a:latin typeface="Cambria Math" panose="02040503050406030204" pitchFamily="18" charset="0"/>
                        <a:ea typeface="微软雅黑" panose="020B0503020204020204" pitchFamily="34" charset="-122"/>
                      </a:rPr>
                      <m:t>(</m:t>
                    </m:r>
                    <m:r>
                      <a:rPr lang="en-US" altLang="zh-CN" sz="2200" b="1" i="1" smtClean="0">
                        <a:solidFill>
                          <a:schemeClr val="tx1"/>
                        </a:solidFill>
                        <a:effectLst/>
                        <a:latin typeface="Cambria Math" panose="02040503050406030204" pitchFamily="18" charset="0"/>
                        <a:ea typeface="微软雅黑" panose="020B0503020204020204" pitchFamily="34" charset="-122"/>
                      </a:rPr>
                      <m:t>𝒌</m:t>
                    </m:r>
                    <m:r>
                      <a:rPr lang="en-US" altLang="zh-CN" sz="2200" b="1" i="1" smtClean="0">
                        <a:solidFill>
                          <a:schemeClr val="tx1"/>
                        </a:solidFill>
                        <a:effectLst/>
                        <a:latin typeface="Cambria Math" panose="02040503050406030204" pitchFamily="18" charset="0"/>
                        <a:ea typeface="微软雅黑" panose="020B0503020204020204" pitchFamily="34" charset="-122"/>
                      </a:rPr>
                      <m:t>, </m:t>
                    </m:r>
                    <m:r>
                      <a:rPr lang="en-US" altLang="zh-CN" sz="2200" b="1" i="1" smtClean="0">
                        <a:solidFill>
                          <a:schemeClr val="tx1"/>
                        </a:solidFill>
                        <a:effectLst/>
                        <a:latin typeface="Cambria Math" panose="02040503050406030204" pitchFamily="18" charset="0"/>
                        <a:ea typeface="微软雅黑" panose="020B0503020204020204" pitchFamily="34" charset="-122"/>
                      </a:rPr>
                      <m:t>𝟏𝟎</m:t>
                    </m:r>
                    <m:r>
                      <a:rPr lang="en-US" altLang="zh-CN" sz="2200" b="1" i="1" smtClean="0">
                        <a:solidFill>
                          <a:schemeClr val="tx1"/>
                        </a:solidFill>
                        <a:effectLst/>
                        <a:latin typeface="Cambria Math" panose="02040503050406030204" pitchFamily="18" charset="0"/>
                        <a:ea typeface="微软雅黑" panose="020B0503020204020204" pitchFamily="34" charset="-122"/>
                      </a:rPr>
                      <m:t>)</m:t>
                    </m:r>
                  </m:oMath>
                </a14:m>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457200" indent="-457200">
                  <a:lnSpc>
                    <a:spcPct val="130000"/>
                  </a:lnSpc>
                  <a:buFont typeface="+mj-lt"/>
                  <a:buAutoNum type="arabicPeriod"/>
                </a:pPr>
                <a:r>
                  <a:rPr lang="zh-CN" altLang="en-US" sz="2200" dirty="0">
                    <a:solidFill>
                      <a:schemeClr val="tx1"/>
                    </a:solidFill>
                    <a:effectLst/>
                    <a:latin typeface="微软雅黑" panose="020B0503020204020204" pitchFamily="34" charset="-122"/>
                    <a:ea typeface="微软雅黑" panose="020B0503020204020204" pitchFamily="34" charset="-122"/>
                  </a:rPr>
                  <a:t>从整数集</a:t>
                </a:r>
                <a14:m>
                  <m:oMath xmlns:m="http://schemas.openxmlformats.org/officeDocument/2006/math">
                    <m:r>
                      <a:rPr lang="en-US" altLang="zh-CN" sz="2200" b="1" i="1" smtClean="0">
                        <a:solidFill>
                          <a:schemeClr val="tx1"/>
                        </a:solidFill>
                        <a:effectLst/>
                        <a:latin typeface="Cambria Math" panose="02040503050406030204" pitchFamily="18" charset="0"/>
                        <a:ea typeface="微软雅黑" panose="020B0503020204020204" pitchFamily="34" charset="-122"/>
                      </a:rPr>
                      <m:t>[</m:t>
                    </m:r>
                    <m:r>
                      <a:rPr lang="en-US" altLang="zh-CN" sz="2200" b="1" i="1" smtClean="0">
                        <a:solidFill>
                          <a:schemeClr val="tx1"/>
                        </a:solidFill>
                        <a:effectLst/>
                        <a:latin typeface="Cambria Math" panose="02040503050406030204" pitchFamily="18" charset="0"/>
                        <a:ea typeface="微软雅黑" panose="020B0503020204020204" pitchFamily="34" charset="-122"/>
                      </a:rPr>
                      <m:t>𝟎</m:t>
                    </m:r>
                    <m:r>
                      <a:rPr lang="en-US" altLang="zh-CN" sz="2200" b="1" i="1" smtClean="0">
                        <a:solidFill>
                          <a:schemeClr val="tx1"/>
                        </a:solidFill>
                        <a:effectLst/>
                        <a:latin typeface="Cambria Math" panose="02040503050406030204" pitchFamily="18" charset="0"/>
                        <a:ea typeface="微软雅黑" panose="020B0503020204020204" pitchFamily="34" charset="-122"/>
                      </a:rPr>
                      <m:t>, </m:t>
                    </m:r>
                    <m:r>
                      <a:rPr lang="en-US" altLang="zh-CN" sz="2200" b="1" i="1" smtClean="0">
                        <a:solidFill>
                          <a:schemeClr val="tx1"/>
                        </a:solidFill>
                        <a:effectLst/>
                        <a:latin typeface="Cambria Math" panose="02040503050406030204" pitchFamily="18" charset="0"/>
                        <a:ea typeface="微软雅黑" panose="020B0503020204020204" pitchFamily="34" charset="-122"/>
                      </a:rPr>
                      <m:t>𝟏</m:t>
                    </m:r>
                    <m:r>
                      <a:rPr lang="en-US" altLang="zh-CN" sz="2200" b="1" i="1" smtClean="0">
                        <a:solidFill>
                          <a:schemeClr val="tx1"/>
                        </a:solidFill>
                        <a:effectLst/>
                        <a:latin typeface="Cambria Math" panose="02040503050406030204" pitchFamily="18" charset="0"/>
                        <a:ea typeface="微软雅黑" panose="020B0503020204020204" pitchFamily="34" charset="-122"/>
                      </a:rPr>
                      <m:t>, </m:t>
                    </m:r>
                    <m:r>
                      <a:rPr lang="en-US" altLang="zh-CN" sz="2200" b="1" i="1" smtClean="0">
                        <a:solidFill>
                          <a:schemeClr val="tx1"/>
                        </a:solidFill>
                        <a:effectLst/>
                        <a:latin typeface="Cambria Math" panose="02040503050406030204" pitchFamily="18" charset="0"/>
                        <a:ea typeface="微软雅黑" panose="020B0503020204020204" pitchFamily="34" charset="-122"/>
                      </a:rPr>
                      <m:t>𝟐</m:t>
                    </m:r>
                    <m:r>
                      <a:rPr lang="en-US" altLang="zh-CN" sz="2200" b="1" i="1" smtClean="0">
                        <a:solidFill>
                          <a:schemeClr val="tx1"/>
                        </a:solidFill>
                        <a:effectLst/>
                        <a:latin typeface="Cambria Math" panose="02040503050406030204" pitchFamily="18" charset="0"/>
                        <a:ea typeface="微软雅黑" panose="020B0503020204020204" pitchFamily="34" charset="-122"/>
                      </a:rPr>
                      <m:t>, ⋯, (</m:t>
                    </m:r>
                    <m:sSup>
                      <m:sSupPr>
                        <m:ctrlPr>
                          <a:rPr lang="en-US" altLang="zh-CN" sz="2200" b="1" i="1" smtClean="0">
                            <a:solidFill>
                              <a:schemeClr val="tx1"/>
                            </a:solidFill>
                            <a:effectLst/>
                            <a:latin typeface="Cambria Math" panose="02040503050406030204" pitchFamily="18" charset="0"/>
                            <a:ea typeface="微软雅黑" panose="020B0503020204020204" pitchFamily="34" charset="-122"/>
                          </a:rPr>
                        </m:ctrlPr>
                      </m:sSupPr>
                      <m:e>
                        <m:r>
                          <a:rPr lang="en-US" altLang="zh-CN" sz="2200" b="1" i="1" smtClean="0">
                            <a:solidFill>
                              <a:schemeClr val="tx1"/>
                            </a:solidFill>
                            <a:effectLst/>
                            <a:latin typeface="Cambria Math" panose="02040503050406030204" pitchFamily="18" charset="0"/>
                            <a:ea typeface="微软雅黑" panose="020B0503020204020204" pitchFamily="34" charset="-122"/>
                          </a:rPr>
                          <m:t>𝟐</m:t>
                        </m:r>
                      </m:e>
                      <m:sup>
                        <m:r>
                          <a:rPr lang="en-US" altLang="zh-CN" sz="2200" b="1" i="1" smtClean="0">
                            <a:solidFill>
                              <a:schemeClr val="tx1"/>
                            </a:solidFill>
                            <a:effectLst/>
                            <a:latin typeface="Cambria Math" panose="02040503050406030204" pitchFamily="18" charset="0"/>
                            <a:ea typeface="微软雅黑" panose="020B0503020204020204" pitchFamily="34" charset="-122"/>
                          </a:rPr>
                          <m:t>𝒌</m:t>
                        </m:r>
                      </m:sup>
                    </m:sSup>
                    <m:r>
                      <a:rPr lang="en-US" altLang="zh-CN" sz="2200" b="1" i="1" smtClean="0">
                        <a:solidFill>
                          <a:schemeClr val="tx1"/>
                        </a:solidFill>
                        <a:effectLst/>
                        <a:latin typeface="Cambria Math" panose="02040503050406030204" pitchFamily="18" charset="0"/>
                        <a:ea typeface="微软雅黑" panose="020B0503020204020204" pitchFamily="34" charset="-122"/>
                      </a:rPr>
                      <m:t>−</m:t>
                    </m:r>
                    <m:r>
                      <a:rPr lang="en-US" altLang="zh-CN" sz="2200" b="1" i="1" smtClean="0">
                        <a:solidFill>
                          <a:schemeClr val="tx1"/>
                        </a:solidFill>
                        <a:effectLst/>
                        <a:latin typeface="Cambria Math" panose="02040503050406030204" pitchFamily="18" charset="0"/>
                        <a:ea typeface="微软雅黑" panose="020B0503020204020204" pitchFamily="34" charset="-122"/>
                      </a:rPr>
                      <m:t>𝟏</m:t>
                    </m:r>
                    <m:r>
                      <a:rPr lang="en-US" altLang="zh-CN" sz="2200" b="1" i="1" smtClean="0">
                        <a:solidFill>
                          <a:schemeClr val="tx1"/>
                        </a:solidFill>
                        <a:effectLst/>
                        <a:latin typeface="Cambria Math" panose="02040503050406030204" pitchFamily="18" charset="0"/>
                        <a:ea typeface="微软雅黑" panose="020B0503020204020204" pitchFamily="34" charset="-122"/>
                      </a:rPr>
                      <m:t>)]</m:t>
                    </m:r>
                  </m:oMath>
                </a14:m>
                <a:r>
                  <a:rPr lang="zh-CN" altLang="en-US" sz="2200" dirty="0">
                    <a:solidFill>
                      <a:schemeClr val="tx1"/>
                    </a:solidFill>
                    <a:effectLst/>
                    <a:latin typeface="微软雅黑" panose="020B0503020204020204" pitchFamily="34" charset="-122"/>
                    <a:ea typeface="微软雅黑" panose="020B0503020204020204" pitchFamily="34" charset="-122"/>
                  </a:rPr>
                  <a:t>中随机选取一个数</a:t>
                </a:r>
                <a14:m>
                  <m:oMath xmlns:m="http://schemas.openxmlformats.org/officeDocument/2006/math">
                    <m:r>
                      <a:rPr lang="en-US" altLang="zh-CN" sz="2200" b="1" i="1" smtClean="0">
                        <a:solidFill>
                          <a:schemeClr val="tx1"/>
                        </a:solidFill>
                        <a:effectLst/>
                        <a:latin typeface="Cambria Math" panose="02040503050406030204" pitchFamily="18" charset="0"/>
                        <a:ea typeface="微软雅黑" panose="020B0503020204020204" pitchFamily="34" charset="-122"/>
                      </a:rPr>
                      <m:t>𝒓</m:t>
                    </m:r>
                  </m:oMath>
                </a14:m>
                <a:r>
                  <a:rPr lang="zh-CN" altLang="en-US" sz="2200" dirty="0">
                    <a:solidFill>
                      <a:schemeClr val="tx1"/>
                    </a:solidFill>
                    <a:effectLst/>
                    <a:latin typeface="微软雅黑" panose="020B0503020204020204" pitchFamily="34" charset="-122"/>
                    <a:ea typeface="微软雅黑" panose="020B0503020204020204" pitchFamily="34" charset="-122"/>
                  </a:rPr>
                  <a:t>，即为退避时间</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457200" indent="-457200">
                  <a:lnSpc>
                    <a:spcPct val="130000"/>
                  </a:lnSpc>
                  <a:buFont typeface="+mj-lt"/>
                  <a:buAutoNum type="arabicPeriod"/>
                </a:pPr>
                <a:r>
                  <a:rPr lang="zh-CN" altLang="en-US" sz="2200" dirty="0">
                    <a:solidFill>
                      <a:schemeClr val="tx1"/>
                    </a:solidFill>
                    <a:effectLst/>
                    <a:latin typeface="微软雅黑" panose="020B0503020204020204" pitchFamily="34" charset="-122"/>
                    <a:ea typeface="微软雅黑" panose="020B0503020204020204" pitchFamily="34" charset="-122"/>
                  </a:rPr>
                  <a:t>若重传</a:t>
                </a:r>
                <a:r>
                  <a:rPr lang="en-US" altLang="zh-CN" sz="2200" dirty="0">
                    <a:solidFill>
                      <a:schemeClr val="tx1"/>
                    </a:solidFill>
                    <a:effectLst/>
                    <a:latin typeface="微软雅黑" panose="020B0503020204020204" pitchFamily="34" charset="-122"/>
                    <a:ea typeface="微软雅黑" panose="020B0503020204020204" pitchFamily="34" charset="-122"/>
                  </a:rPr>
                  <a:t>16</a:t>
                </a:r>
                <a:r>
                  <a:rPr lang="zh-CN" altLang="en-US" sz="2200" dirty="0">
                    <a:solidFill>
                      <a:schemeClr val="tx1"/>
                    </a:solidFill>
                    <a:effectLst/>
                    <a:latin typeface="微软雅黑" panose="020B0503020204020204" pitchFamily="34" charset="-122"/>
                    <a:ea typeface="微软雅黑" panose="020B0503020204020204" pitchFamily="34" charset="-122"/>
                  </a:rPr>
                  <a:t>次还未成功则丢弃该帧并向上层报告</a:t>
                </a:r>
              </a:p>
            </p:txBody>
          </p:sp>
        </mc:Choice>
        <mc:Fallback xmlns="">
          <p:sp>
            <p:nvSpPr>
              <p:cNvPr id="2" name="标题 2">
                <a:extLst>
                  <a:ext uri="{FF2B5EF4-FFF2-40B4-BE49-F238E27FC236}">
                    <a16:creationId xmlns:a16="http://schemas.microsoft.com/office/drawing/2014/main" id="{589827E0-A989-5FD8-0804-9745EBFF4CD5}"/>
                  </a:ext>
                </a:extLst>
              </p:cNvPr>
              <p:cNvSpPr txBox="1">
                <a:spLocks noRot="1" noChangeAspect="1" noMove="1" noResize="1" noEditPoints="1" noAdjustHandles="1" noChangeArrowheads="1" noChangeShapeType="1" noTextEdit="1"/>
              </p:cNvSpPr>
              <p:nvPr/>
            </p:nvSpPr>
            <p:spPr>
              <a:xfrm>
                <a:off x="-11650" y="2787258"/>
                <a:ext cx="4997983" cy="3645074"/>
              </a:xfrm>
              <a:prstGeom prst="rect">
                <a:avLst/>
              </a:prstGeom>
              <a:blipFill>
                <a:blip r:embed="rId3"/>
                <a:stretch>
                  <a:fillRect l="-2030" r="-761" b="-2083"/>
                </a:stretch>
              </a:blipFill>
            </p:spPr>
            <p:txBody>
              <a:bodyPr/>
              <a:lstStyle/>
              <a:p>
                <a:r>
                  <a:rPr lang="zh-CN" altLang="en-US">
                    <a:noFill/>
                  </a:rPr>
                  <a:t> </a:t>
                </a:r>
              </a:p>
            </p:txBody>
          </p:sp>
        </mc:Fallback>
      </mc:AlternateContent>
      <p:sp>
        <p:nvSpPr>
          <p:cNvPr id="7" name="标题 2">
            <a:extLst>
              <a:ext uri="{FF2B5EF4-FFF2-40B4-BE49-F238E27FC236}">
                <a16:creationId xmlns:a16="http://schemas.microsoft.com/office/drawing/2014/main" id="{1ED038F1-76EE-B5F2-EA1F-40EA05D2F2D7}"/>
              </a:ext>
            </a:extLst>
          </p:cNvPr>
          <p:cNvSpPr txBox="1">
            <a:spLocks/>
          </p:cNvSpPr>
          <p:nvPr/>
        </p:nvSpPr>
        <p:spPr>
          <a:xfrm>
            <a:off x="453943" y="2271068"/>
            <a:ext cx="4376389" cy="516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200" dirty="0">
                <a:solidFill>
                  <a:srgbClr val="C00000"/>
                </a:solidFill>
                <a:effectLst/>
                <a:latin typeface="微软雅黑" panose="020B0503020204020204" pitchFamily="34" charset="-122"/>
                <a:ea typeface="微软雅黑" panose="020B0503020204020204" pitchFamily="34" charset="-122"/>
              </a:rPr>
              <a:t>截断二进制指数类型退避算法</a:t>
            </a:r>
          </a:p>
        </p:txBody>
      </p:sp>
      <p:cxnSp>
        <p:nvCxnSpPr>
          <p:cNvPr id="16" name="直接箭头连接符 54">
            <a:extLst>
              <a:ext uri="{FF2B5EF4-FFF2-40B4-BE49-F238E27FC236}">
                <a16:creationId xmlns:a16="http://schemas.microsoft.com/office/drawing/2014/main" id="{F5BA00BA-EF32-F3B2-7976-7A41088045D7}"/>
              </a:ext>
            </a:extLst>
          </p:cNvPr>
          <p:cNvCxnSpPr>
            <a:cxnSpLocks/>
          </p:cNvCxnSpPr>
          <p:nvPr/>
        </p:nvCxnSpPr>
        <p:spPr>
          <a:xfrm flipV="1">
            <a:off x="4908332" y="1439862"/>
            <a:ext cx="0" cy="5281613"/>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28EDF9F-6BD1-F762-61FF-36AF74C2BD9E}"/>
              </a:ext>
            </a:extLst>
          </p:cNvPr>
          <p:cNvSpPr txBox="1"/>
          <p:nvPr/>
        </p:nvSpPr>
        <p:spPr>
          <a:xfrm>
            <a:off x="4974701" y="1506237"/>
            <a:ext cx="3181324" cy="461665"/>
          </a:xfrm>
          <a:prstGeom prst="rect">
            <a:avLst/>
          </a:prstGeom>
          <a:noFill/>
        </p:spPr>
        <p:txBody>
          <a:bodyPr wrap="square">
            <a:spAutoFit/>
          </a:bodyPr>
          <a:lstStyle/>
          <a:p>
            <a:r>
              <a:rPr lang="en-US" altLang="zh-CN" sz="2400" b="1" dirty="0">
                <a:solidFill>
                  <a:schemeClr val="tx1"/>
                </a:solidFill>
                <a:effectLst/>
                <a:latin typeface="微软雅黑" panose="020B0503020204020204" pitchFamily="34" charset="-122"/>
                <a:ea typeface="微软雅黑" panose="020B0503020204020204" pitchFamily="34" charset="-122"/>
              </a:rPr>
              <a:t>CSMA/CD</a:t>
            </a:r>
            <a:r>
              <a:rPr lang="zh-CN" altLang="en-US" sz="2400" b="1" dirty="0">
                <a:solidFill>
                  <a:schemeClr val="tx1"/>
                </a:solidFill>
                <a:effectLst/>
                <a:latin typeface="微软雅黑" panose="020B0503020204020204" pitchFamily="34" charset="-122"/>
                <a:ea typeface="微软雅黑" panose="020B0503020204020204" pitchFamily="34" charset="-122"/>
              </a:rPr>
              <a:t> 协议特点</a:t>
            </a:r>
          </a:p>
        </p:txBody>
      </p:sp>
      <p:sp>
        <p:nvSpPr>
          <p:cNvPr id="23" name="标题 2">
            <a:extLst>
              <a:ext uri="{FF2B5EF4-FFF2-40B4-BE49-F238E27FC236}">
                <a16:creationId xmlns:a16="http://schemas.microsoft.com/office/drawing/2014/main" id="{895AA1BC-DAA2-4747-0BFE-D0E80AE1D159}"/>
              </a:ext>
            </a:extLst>
          </p:cNvPr>
          <p:cNvSpPr txBox="1">
            <a:spLocks/>
          </p:cNvSpPr>
          <p:nvPr/>
        </p:nvSpPr>
        <p:spPr>
          <a:xfrm>
            <a:off x="4974701" y="1951066"/>
            <a:ext cx="3681619" cy="22110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先听再发</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边听边发</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碰撞停止</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随机延发</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并未解决碰撞问题</a:t>
            </a:r>
          </a:p>
        </p:txBody>
      </p:sp>
    </p:spTree>
    <p:extLst>
      <p:ext uri="{BB962C8B-B14F-4D97-AF65-F5344CB8AC3E}">
        <p14:creationId xmlns:p14="http://schemas.microsoft.com/office/powerpoint/2010/main" val="337721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7"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32</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9F9ABC6-A230-43B0-BF13-3185658B390F}"/>
                  </a:ext>
                </a:extLst>
              </p:cNvPr>
              <p:cNvSpPr txBox="1"/>
              <p:nvPr/>
            </p:nvSpPr>
            <p:spPr>
              <a:xfrm>
                <a:off x="256032" y="1509197"/>
                <a:ext cx="8695463" cy="4172809"/>
              </a:xfrm>
              <a:prstGeom prst="rect">
                <a:avLst/>
              </a:prstGeom>
              <a:noFill/>
            </p:spPr>
            <p:txBody>
              <a:bodyPr wrap="square" rtlCol="0">
                <a:spAutoFit/>
              </a:bodyPr>
              <a:lstStyle/>
              <a:p>
                <a:pPr algn="just">
                  <a:lnSpc>
                    <a:spcPct val="14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Cyclic Redundancy Check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循环冗余校验码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4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帧的长度</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𝒌</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位数据</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𝒏</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位冗余码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4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编码步骤：</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收发双方确定多项式</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一般最高位和最低位为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a:t>
                </a:r>
              </a:p>
              <a:p>
                <a:pPr marL="1028700" lvl="1"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发端根据</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计算冗余码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485900" lvl="2" indent="-571500" algn="just">
                  <a:lnSpc>
                    <a:spcPct val="14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加</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的阶数个零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485900" lvl="2" indent="-571500" algn="just">
                  <a:lnSpc>
                    <a:spcPct val="14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用</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串除有效数据，得余数为冗余码（数量为</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cs typeface="Times New Roman" panose="02020603050405020304" pitchFamily="18" charset="0"/>
                      </a:rPr>
                      <m:t>𝒏</m:t>
                    </m:r>
                  </m:oMath>
                </a14:m>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数据和冗余码拼接，形成</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进行发送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89F9ABC6-A230-43B0-BF13-3185658B390F}"/>
                  </a:ext>
                </a:extLst>
              </p:cNvPr>
              <p:cNvSpPr txBox="1">
                <a:spLocks noRot="1" noChangeAspect="1" noMove="1" noResize="1" noEditPoints="1" noAdjustHandles="1" noChangeArrowheads="1" noChangeShapeType="1" noTextEdit="1"/>
              </p:cNvSpPr>
              <p:nvPr/>
            </p:nvSpPr>
            <p:spPr>
              <a:xfrm>
                <a:off x="256032" y="1509197"/>
                <a:ext cx="8695463" cy="4172809"/>
              </a:xfrm>
              <a:prstGeom prst="rect">
                <a:avLst/>
              </a:prstGeom>
              <a:blipFill>
                <a:blip r:embed="rId3"/>
                <a:stretch>
                  <a:fillRect l="-1052" b="-2485"/>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1050995"/>
            <a:ext cx="8631936" cy="630990"/>
          </a:xfrm>
        </p:spPr>
        <p:txBody>
          <a:bodyPr>
            <a:normAutofit/>
          </a:bodyPr>
          <a:lstStyle/>
          <a:p>
            <a:r>
              <a:rPr lang="en-US" altLang="zh-CN" sz="2800" dirty="0">
                <a:solidFill>
                  <a:schemeClr val="accent5">
                    <a:lumMod val="75000"/>
                  </a:schemeClr>
                </a:solidFill>
                <a:effectLst/>
                <a:latin typeface="微软雅黑" panose="020B0503020204020204" pitchFamily="34" charset="-122"/>
                <a:ea typeface="微软雅黑" panose="020B0503020204020204" pitchFamily="34" charset="-122"/>
              </a:rPr>
              <a:t>FEC</a:t>
            </a:r>
            <a:r>
              <a:rPr lang="zh-CN" altLang="en-US" sz="2800" dirty="0">
                <a:solidFill>
                  <a:schemeClr val="accent5">
                    <a:lumMod val="75000"/>
                  </a:schemeClr>
                </a:solidFill>
                <a:effectLst/>
                <a:latin typeface="微软雅黑" panose="020B0503020204020204" pitchFamily="34" charset="-122"/>
                <a:ea typeface="微软雅黑" panose="020B0503020204020204" pitchFamily="34" charset="-122"/>
              </a:rPr>
              <a:t>技术：循环冗余校验</a:t>
            </a:r>
            <a:r>
              <a:rPr lang="en-US" altLang="zh-CN" sz="2800" dirty="0">
                <a:solidFill>
                  <a:schemeClr val="accent5">
                    <a:lumMod val="75000"/>
                  </a:schemeClr>
                </a:solidFill>
                <a:effectLst/>
                <a:latin typeface="微软雅黑" panose="020B0503020204020204" pitchFamily="34" charset="-122"/>
                <a:ea typeface="微软雅黑" panose="020B0503020204020204" pitchFamily="34" charset="-122"/>
              </a:rPr>
              <a:t>CRC</a:t>
            </a:r>
            <a:r>
              <a:rPr lang="zh-CN" altLang="en-US" sz="2800" dirty="0">
                <a:solidFill>
                  <a:schemeClr val="accent5">
                    <a:lumMod val="75000"/>
                  </a:schemeClr>
                </a:solidFill>
                <a:effectLst/>
                <a:latin typeface="微软雅黑" panose="020B0503020204020204" pitchFamily="34" charset="-122"/>
                <a:ea typeface="微软雅黑" panose="020B0503020204020204" pitchFamily="34" charset="-122"/>
              </a:rPr>
              <a:t>码</a:t>
            </a:r>
          </a:p>
        </p:txBody>
      </p:sp>
      <p:sp>
        <p:nvSpPr>
          <p:cNvPr id="6" name="文本框 5">
            <a:extLst>
              <a:ext uri="{FF2B5EF4-FFF2-40B4-BE49-F238E27FC236}">
                <a16:creationId xmlns:a16="http://schemas.microsoft.com/office/drawing/2014/main" id="{AFED581B-FF1F-4142-97DC-B03C5AAFB689}"/>
              </a:ext>
            </a:extLst>
          </p:cNvPr>
          <p:cNvSpPr txBox="1"/>
          <p:nvPr/>
        </p:nvSpPr>
        <p:spPr>
          <a:xfrm>
            <a:off x="4523232" y="2040834"/>
            <a:ext cx="2978235" cy="525657"/>
          </a:xfrm>
          <a:prstGeom prst="rect">
            <a:avLst/>
          </a:prstGeom>
          <a:noFill/>
        </p:spPr>
        <p:txBody>
          <a:bodyPr wrap="square" rtlCol="0">
            <a:spAutoFit/>
          </a:bodyPr>
          <a:lstStyle/>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帧检测序列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FCS)</a:t>
            </a:r>
          </a:p>
        </p:txBody>
      </p:sp>
      <p:sp>
        <p:nvSpPr>
          <p:cNvPr id="7" name="标题 2">
            <a:extLst>
              <a:ext uri="{FF2B5EF4-FFF2-40B4-BE49-F238E27FC236}">
                <a16:creationId xmlns:a16="http://schemas.microsoft.com/office/drawing/2014/main" id="{B8F06362-0226-4FFD-B54F-AC0CA253D87D}"/>
              </a:ext>
            </a:extLst>
          </p:cNvPr>
          <p:cNvSpPr txBox="1">
            <a:spLocks/>
          </p:cNvSpPr>
          <p:nvPr/>
        </p:nvSpPr>
        <p:spPr>
          <a:xfrm>
            <a:off x="256032" y="537376"/>
            <a:ext cx="8631936"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3200" dirty="0">
                <a:solidFill>
                  <a:schemeClr val="tx1"/>
                </a:solidFill>
                <a:effectLst/>
                <a:latin typeface="微软雅黑" panose="020B0503020204020204" pitchFamily="34" charset="-122"/>
                <a:ea typeface="微软雅黑" panose="020B0503020204020204" pitchFamily="34" charset="-122"/>
              </a:rPr>
              <a:t>2) </a:t>
            </a:r>
            <a:r>
              <a:rPr lang="zh-CN" altLang="en-US" sz="3200" dirty="0">
                <a:solidFill>
                  <a:schemeClr val="tx1"/>
                </a:solidFill>
                <a:effectLst/>
                <a:latin typeface="微软雅黑" panose="020B0503020204020204" pitchFamily="34" charset="-122"/>
                <a:ea typeface="微软雅黑" panose="020B0503020204020204" pitchFamily="34" charset="-122"/>
              </a:rPr>
              <a:t>差错控制</a:t>
            </a:r>
          </a:p>
        </p:txBody>
      </p:sp>
    </p:spTree>
    <p:extLst>
      <p:ext uri="{BB962C8B-B14F-4D97-AF65-F5344CB8AC3E}">
        <p14:creationId xmlns:p14="http://schemas.microsoft.com/office/powerpoint/2010/main" val="1032270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95CBB-38C7-84EC-47B2-AC423D4CA1DA}"/>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D63F29D-28B6-2DCC-5988-8CBBE303A60D}"/>
              </a:ext>
            </a:extLst>
          </p:cNvPr>
          <p:cNvSpPr>
            <a:spLocks noGrp="1"/>
          </p:cNvSpPr>
          <p:nvPr>
            <p:ph type="sldNum" sz="quarter" idx="12"/>
          </p:nvPr>
        </p:nvSpPr>
        <p:spPr/>
        <p:txBody>
          <a:bodyPr/>
          <a:lstStyle/>
          <a:p>
            <a:fld id="{E663D701-F6D3-45BB-89CD-EE32AA93FC3C}" type="slidenum">
              <a:rPr lang="zh-CN" altLang="en-US" smtClean="0"/>
              <a:t>33</a:t>
            </a:fld>
            <a:endParaRPr lang="zh-CN" altLang="en-US"/>
          </a:p>
        </p:txBody>
      </p:sp>
      <p:sp>
        <p:nvSpPr>
          <p:cNvPr id="8" name="文本框 7">
            <a:extLst>
              <a:ext uri="{FF2B5EF4-FFF2-40B4-BE49-F238E27FC236}">
                <a16:creationId xmlns:a16="http://schemas.microsoft.com/office/drawing/2014/main" id="{807066EE-FAE1-495C-C124-C4379D51D8EE}"/>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04D4EDE2-5D68-FAA3-AC0F-C12170C9E756}"/>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4-2(a) </a:t>
            </a:r>
            <a:r>
              <a:rPr lang="zh-CN" altLang="en-US" sz="3200" dirty="0">
                <a:solidFill>
                  <a:schemeClr val="tx1"/>
                </a:solidFill>
                <a:effectLst/>
                <a:latin typeface="微软雅黑" panose="020B0503020204020204" pitchFamily="34" charset="-122"/>
                <a:ea typeface="微软雅黑" panose="020B0503020204020204" pitchFamily="34" charset="-122"/>
              </a:rPr>
              <a:t>动态</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协议</a:t>
            </a:r>
            <a:r>
              <a:rPr lang="en-US" altLang="zh-CN" sz="3200" dirty="0">
                <a:solidFill>
                  <a:schemeClr val="tx1"/>
                </a:solidFill>
                <a:effectLst/>
                <a:latin typeface="微软雅黑" panose="020B0503020204020204" pitchFamily="34" charset="-122"/>
                <a:ea typeface="微软雅黑" panose="020B0503020204020204" pitchFamily="34" charset="-122"/>
              </a:rPr>
              <a:t>—CSMA/CD</a:t>
            </a:r>
            <a:endParaRPr lang="zh-CN" altLang="en-US" sz="3200" dirty="0">
              <a:solidFill>
                <a:schemeClr val="tx1"/>
              </a:solidFill>
              <a:effectLst/>
              <a:latin typeface="微软雅黑" panose="020B0503020204020204" pitchFamily="34" charset="-122"/>
              <a:ea typeface="微软雅黑" panose="020B0503020204020204" pitchFamily="34" charset="-122"/>
            </a:endParaRPr>
          </a:p>
        </p:txBody>
      </p:sp>
      <p:sp>
        <p:nvSpPr>
          <p:cNvPr id="27" name="标题 2">
            <a:extLst>
              <a:ext uri="{FF2B5EF4-FFF2-40B4-BE49-F238E27FC236}">
                <a16:creationId xmlns:a16="http://schemas.microsoft.com/office/drawing/2014/main" id="{519C8D79-E207-84BB-2BC7-DE103B4832BD}"/>
              </a:ext>
            </a:extLst>
          </p:cNvPr>
          <p:cNvSpPr txBox="1">
            <a:spLocks/>
          </p:cNvSpPr>
          <p:nvPr/>
        </p:nvSpPr>
        <p:spPr>
          <a:xfrm>
            <a:off x="453943" y="1415170"/>
            <a:ext cx="4520758"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200" dirty="0">
                <a:solidFill>
                  <a:schemeClr val="tx1"/>
                </a:solidFill>
                <a:effectLst/>
                <a:latin typeface="微软雅黑" panose="020B0503020204020204" pitchFamily="34" charset="-122"/>
                <a:ea typeface="微软雅黑" panose="020B0503020204020204" pitchFamily="34" charset="-122"/>
              </a:rPr>
              <a:t>发生碰撞后，</a:t>
            </a:r>
            <a:r>
              <a:rPr lang="en-US" altLang="zh-CN" sz="2200" dirty="0">
                <a:solidFill>
                  <a:schemeClr val="tx1"/>
                </a:solidFill>
                <a:effectLst/>
                <a:latin typeface="微软雅黑" panose="020B0503020204020204" pitchFamily="34" charset="-122"/>
                <a:ea typeface="微软雅黑" panose="020B0503020204020204" pitchFamily="34" charset="-122"/>
              </a:rPr>
              <a:t>A</a:t>
            </a:r>
            <a:r>
              <a:rPr lang="zh-CN" altLang="en-US" sz="2200" dirty="0">
                <a:solidFill>
                  <a:schemeClr val="tx1"/>
                </a:solidFill>
                <a:effectLst/>
                <a:latin typeface="微软雅黑" panose="020B0503020204020204" pitchFamily="34" charset="-122"/>
                <a:ea typeface="微软雅黑" panose="020B0503020204020204" pitchFamily="34" charset="-122"/>
              </a:rPr>
              <a:t>、</a:t>
            </a:r>
            <a:r>
              <a:rPr lang="en-US" altLang="zh-CN" sz="2200" dirty="0">
                <a:solidFill>
                  <a:schemeClr val="tx1"/>
                </a:solidFill>
                <a:effectLst/>
                <a:latin typeface="微软雅黑" panose="020B0503020204020204" pitchFamily="34" charset="-122"/>
                <a:ea typeface="微软雅黑" panose="020B0503020204020204" pitchFamily="34" charset="-122"/>
              </a:rPr>
              <a:t>B</a:t>
            </a:r>
            <a:r>
              <a:rPr lang="zh-CN" altLang="en-US" sz="2200" dirty="0">
                <a:solidFill>
                  <a:schemeClr val="tx1"/>
                </a:solidFill>
                <a:effectLst/>
                <a:latin typeface="微软雅黑" panose="020B0503020204020204" pitchFamily="34" charset="-122"/>
                <a:ea typeface="微软雅黑" panose="020B0503020204020204" pitchFamily="34" charset="-122"/>
              </a:rPr>
              <a:t>双方退避一段时间重新发送数据</a:t>
            </a:r>
          </a:p>
        </p:txBody>
      </p:sp>
      <mc:AlternateContent xmlns:mc="http://schemas.openxmlformats.org/markup-compatibility/2006" xmlns:a14="http://schemas.microsoft.com/office/drawing/2010/main">
        <mc:Choice Requires="a14">
          <p:sp>
            <p:nvSpPr>
              <p:cNvPr id="2" name="标题 2">
                <a:extLst>
                  <a:ext uri="{FF2B5EF4-FFF2-40B4-BE49-F238E27FC236}">
                    <a16:creationId xmlns:a16="http://schemas.microsoft.com/office/drawing/2014/main" id="{589827E0-A989-5FD8-0804-9745EBFF4CD5}"/>
                  </a:ext>
                </a:extLst>
              </p:cNvPr>
              <p:cNvSpPr txBox="1">
                <a:spLocks/>
              </p:cNvSpPr>
              <p:nvPr/>
            </p:nvSpPr>
            <p:spPr>
              <a:xfrm>
                <a:off x="-11650" y="2787258"/>
                <a:ext cx="4997983" cy="3645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marL="457200" indent="-457200">
                  <a:lnSpc>
                    <a:spcPct val="130000"/>
                  </a:lnSpc>
                  <a:buFont typeface="+mj-lt"/>
                  <a:buAutoNum type="arabicPeriod"/>
                </a:pPr>
                <a:r>
                  <a:rPr lang="zh-CN" altLang="en-US" sz="2200" dirty="0">
                    <a:solidFill>
                      <a:schemeClr val="tx1"/>
                    </a:solidFill>
                    <a:effectLst/>
                    <a:latin typeface="微软雅黑" panose="020B0503020204020204" pitchFamily="34" charset="-122"/>
                    <a:ea typeface="微软雅黑" panose="020B0503020204020204" pitchFamily="34" charset="-122"/>
                  </a:rPr>
                  <a:t>确定一个基本退避时间</a:t>
                </a:r>
                <a14:m>
                  <m:oMath xmlns:m="http://schemas.openxmlformats.org/officeDocument/2006/math">
                    <m:r>
                      <a:rPr lang="en-US" altLang="zh-CN" sz="2200" b="1" i="1" smtClean="0">
                        <a:solidFill>
                          <a:schemeClr val="tx1"/>
                        </a:solidFill>
                        <a:effectLst/>
                        <a:latin typeface="Cambria Math" panose="02040503050406030204" pitchFamily="18" charset="0"/>
                        <a:ea typeface="微软雅黑" panose="020B0503020204020204" pitchFamily="34" charset="-122"/>
                      </a:rPr>
                      <m:t>𝝉</m:t>
                    </m:r>
                  </m:oMath>
                </a14:m>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457200" indent="-457200">
                  <a:lnSpc>
                    <a:spcPct val="130000"/>
                  </a:lnSpc>
                  <a:buFont typeface="+mj-lt"/>
                  <a:buAutoNum type="arabicPeriod"/>
                </a:pPr>
                <a:r>
                  <a:rPr lang="zh-CN" altLang="en-US" sz="2200" dirty="0">
                    <a:solidFill>
                      <a:schemeClr val="tx1"/>
                    </a:solidFill>
                    <a:effectLst/>
                    <a:latin typeface="微软雅黑" panose="020B0503020204020204" pitchFamily="34" charset="-122"/>
                    <a:ea typeface="微软雅黑" panose="020B0503020204020204" pitchFamily="34" charset="-122"/>
                  </a:rPr>
                  <a:t>定义一个重传次数</a:t>
                </a:r>
                <a14:m>
                  <m:oMath xmlns:m="http://schemas.openxmlformats.org/officeDocument/2006/math">
                    <m:r>
                      <a:rPr lang="en-US" altLang="zh-CN" sz="2200" b="1" i="1" smtClean="0">
                        <a:solidFill>
                          <a:schemeClr val="tx1"/>
                        </a:solidFill>
                        <a:effectLst/>
                        <a:latin typeface="Cambria Math" panose="02040503050406030204" pitchFamily="18" charset="0"/>
                        <a:ea typeface="微软雅黑" panose="020B0503020204020204" pitchFamily="34" charset="-122"/>
                      </a:rPr>
                      <m:t>𝒌</m:t>
                    </m:r>
                    <m:r>
                      <a:rPr lang="en-US" altLang="zh-CN" sz="2200" b="1" i="1" smtClean="0">
                        <a:solidFill>
                          <a:schemeClr val="tx1"/>
                        </a:solidFill>
                        <a:effectLst/>
                        <a:latin typeface="Cambria Math" panose="02040503050406030204" pitchFamily="18" charset="0"/>
                        <a:ea typeface="Cambria Math" panose="02040503050406030204" pitchFamily="18" charset="0"/>
                      </a:rPr>
                      <m:t>≤</m:t>
                    </m:r>
                    <m:r>
                      <a:rPr lang="en-US" altLang="zh-CN" sz="2200" b="1" i="1" smtClean="0">
                        <a:solidFill>
                          <a:schemeClr val="tx1"/>
                        </a:solidFill>
                        <a:effectLst/>
                        <a:latin typeface="Cambria Math" panose="02040503050406030204" pitchFamily="18" charset="0"/>
                        <a:ea typeface="Cambria Math" panose="02040503050406030204" pitchFamily="18" charset="0"/>
                      </a:rPr>
                      <m:t>𝟏𝟎</m:t>
                    </m:r>
                  </m:oMath>
                </a14:m>
                <a:r>
                  <a:rPr lang="zh-CN" altLang="en-US" sz="2200" dirty="0">
                    <a:solidFill>
                      <a:schemeClr val="tx1"/>
                    </a:solidFill>
                    <a:effectLst/>
                    <a:latin typeface="微软雅黑" panose="020B0503020204020204" pitchFamily="34" charset="-122"/>
                    <a:ea typeface="微软雅黑" panose="020B0503020204020204" pitchFamily="34" charset="-122"/>
                  </a:rPr>
                  <a:t>，即</a:t>
                </a:r>
                <a14:m>
                  <m:oMath xmlns:m="http://schemas.openxmlformats.org/officeDocument/2006/math">
                    <m:r>
                      <a:rPr lang="en-US" altLang="zh-CN" sz="2200" b="1" i="1" smtClean="0">
                        <a:solidFill>
                          <a:schemeClr val="tx1"/>
                        </a:solidFill>
                        <a:effectLst/>
                        <a:latin typeface="Cambria Math" panose="02040503050406030204" pitchFamily="18" charset="0"/>
                        <a:ea typeface="微软雅黑" panose="020B0503020204020204" pitchFamily="34" charset="-122"/>
                      </a:rPr>
                      <m:t>𝒌</m:t>
                    </m:r>
                    <m:r>
                      <a:rPr lang="en-US" altLang="zh-CN" sz="2200" b="1" i="1" smtClean="0">
                        <a:solidFill>
                          <a:schemeClr val="tx1"/>
                        </a:solidFill>
                        <a:effectLst/>
                        <a:latin typeface="Cambria Math" panose="02040503050406030204" pitchFamily="18" charset="0"/>
                        <a:ea typeface="微软雅黑" panose="020B0503020204020204" pitchFamily="34" charset="-122"/>
                      </a:rPr>
                      <m:t>=</m:t>
                    </m:r>
                    <m:r>
                      <a:rPr lang="en-US" altLang="zh-CN" sz="2200" b="1" i="0" smtClean="0">
                        <a:solidFill>
                          <a:schemeClr val="tx1"/>
                        </a:solidFill>
                        <a:effectLst/>
                        <a:latin typeface="Cambria Math" panose="02040503050406030204" pitchFamily="18" charset="0"/>
                        <a:ea typeface="微软雅黑" panose="020B0503020204020204" pitchFamily="34" charset="-122"/>
                      </a:rPr>
                      <m:t>𝐦𝐢𝐧</m:t>
                    </m:r>
                    <m:r>
                      <a:rPr lang="en-US" altLang="zh-CN" sz="2200" b="1" i="1" smtClean="0">
                        <a:solidFill>
                          <a:schemeClr val="tx1"/>
                        </a:solidFill>
                        <a:effectLst/>
                        <a:latin typeface="Cambria Math" panose="02040503050406030204" pitchFamily="18" charset="0"/>
                        <a:ea typeface="微软雅黑" panose="020B0503020204020204" pitchFamily="34" charset="-122"/>
                      </a:rPr>
                      <m:t>(</m:t>
                    </m:r>
                    <m:r>
                      <a:rPr lang="en-US" altLang="zh-CN" sz="2200" b="1" i="1" smtClean="0">
                        <a:solidFill>
                          <a:schemeClr val="tx1"/>
                        </a:solidFill>
                        <a:effectLst/>
                        <a:latin typeface="Cambria Math" panose="02040503050406030204" pitchFamily="18" charset="0"/>
                        <a:ea typeface="微软雅黑" panose="020B0503020204020204" pitchFamily="34" charset="-122"/>
                      </a:rPr>
                      <m:t>𝒌</m:t>
                    </m:r>
                    <m:r>
                      <a:rPr lang="en-US" altLang="zh-CN" sz="2200" b="1" i="1" smtClean="0">
                        <a:solidFill>
                          <a:schemeClr val="tx1"/>
                        </a:solidFill>
                        <a:effectLst/>
                        <a:latin typeface="Cambria Math" panose="02040503050406030204" pitchFamily="18" charset="0"/>
                        <a:ea typeface="微软雅黑" panose="020B0503020204020204" pitchFamily="34" charset="-122"/>
                      </a:rPr>
                      <m:t>, </m:t>
                    </m:r>
                    <m:r>
                      <a:rPr lang="en-US" altLang="zh-CN" sz="2200" b="1" i="1" smtClean="0">
                        <a:solidFill>
                          <a:schemeClr val="tx1"/>
                        </a:solidFill>
                        <a:effectLst/>
                        <a:latin typeface="Cambria Math" panose="02040503050406030204" pitchFamily="18" charset="0"/>
                        <a:ea typeface="微软雅黑" panose="020B0503020204020204" pitchFamily="34" charset="-122"/>
                      </a:rPr>
                      <m:t>𝟏𝟎</m:t>
                    </m:r>
                    <m:r>
                      <a:rPr lang="en-US" altLang="zh-CN" sz="2200" b="1" i="1" smtClean="0">
                        <a:solidFill>
                          <a:schemeClr val="tx1"/>
                        </a:solidFill>
                        <a:effectLst/>
                        <a:latin typeface="Cambria Math" panose="02040503050406030204" pitchFamily="18" charset="0"/>
                        <a:ea typeface="微软雅黑" panose="020B0503020204020204" pitchFamily="34" charset="-122"/>
                      </a:rPr>
                      <m:t>)</m:t>
                    </m:r>
                  </m:oMath>
                </a14:m>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457200" indent="-457200">
                  <a:lnSpc>
                    <a:spcPct val="130000"/>
                  </a:lnSpc>
                  <a:buFont typeface="+mj-lt"/>
                  <a:buAutoNum type="arabicPeriod"/>
                </a:pPr>
                <a:r>
                  <a:rPr lang="zh-CN" altLang="en-US" sz="2200" dirty="0">
                    <a:solidFill>
                      <a:schemeClr val="tx1"/>
                    </a:solidFill>
                    <a:effectLst/>
                    <a:latin typeface="微软雅黑" panose="020B0503020204020204" pitchFamily="34" charset="-122"/>
                    <a:ea typeface="微软雅黑" panose="020B0503020204020204" pitchFamily="34" charset="-122"/>
                  </a:rPr>
                  <a:t>从整数集</a:t>
                </a:r>
                <a14:m>
                  <m:oMath xmlns:m="http://schemas.openxmlformats.org/officeDocument/2006/math">
                    <m:r>
                      <a:rPr lang="en-US" altLang="zh-CN" sz="2200" b="1" i="1" smtClean="0">
                        <a:solidFill>
                          <a:schemeClr val="tx1"/>
                        </a:solidFill>
                        <a:effectLst/>
                        <a:latin typeface="Cambria Math" panose="02040503050406030204" pitchFamily="18" charset="0"/>
                        <a:ea typeface="微软雅黑" panose="020B0503020204020204" pitchFamily="34" charset="-122"/>
                      </a:rPr>
                      <m:t>[</m:t>
                    </m:r>
                    <m:r>
                      <a:rPr lang="en-US" altLang="zh-CN" sz="2200" b="1" i="1" smtClean="0">
                        <a:solidFill>
                          <a:schemeClr val="tx1"/>
                        </a:solidFill>
                        <a:effectLst/>
                        <a:latin typeface="Cambria Math" panose="02040503050406030204" pitchFamily="18" charset="0"/>
                        <a:ea typeface="微软雅黑" panose="020B0503020204020204" pitchFamily="34" charset="-122"/>
                      </a:rPr>
                      <m:t>𝟎</m:t>
                    </m:r>
                    <m:r>
                      <a:rPr lang="en-US" altLang="zh-CN" sz="2200" b="1" i="1" smtClean="0">
                        <a:solidFill>
                          <a:schemeClr val="tx1"/>
                        </a:solidFill>
                        <a:effectLst/>
                        <a:latin typeface="Cambria Math" panose="02040503050406030204" pitchFamily="18" charset="0"/>
                        <a:ea typeface="微软雅黑" panose="020B0503020204020204" pitchFamily="34" charset="-122"/>
                      </a:rPr>
                      <m:t>, </m:t>
                    </m:r>
                    <m:r>
                      <a:rPr lang="en-US" altLang="zh-CN" sz="2200" b="1" i="1" smtClean="0">
                        <a:solidFill>
                          <a:schemeClr val="tx1"/>
                        </a:solidFill>
                        <a:effectLst/>
                        <a:latin typeface="Cambria Math" panose="02040503050406030204" pitchFamily="18" charset="0"/>
                        <a:ea typeface="微软雅黑" panose="020B0503020204020204" pitchFamily="34" charset="-122"/>
                      </a:rPr>
                      <m:t>𝟏</m:t>
                    </m:r>
                    <m:r>
                      <a:rPr lang="en-US" altLang="zh-CN" sz="2200" b="1" i="1" smtClean="0">
                        <a:solidFill>
                          <a:schemeClr val="tx1"/>
                        </a:solidFill>
                        <a:effectLst/>
                        <a:latin typeface="Cambria Math" panose="02040503050406030204" pitchFamily="18" charset="0"/>
                        <a:ea typeface="微软雅黑" panose="020B0503020204020204" pitchFamily="34" charset="-122"/>
                      </a:rPr>
                      <m:t>, </m:t>
                    </m:r>
                    <m:r>
                      <a:rPr lang="en-US" altLang="zh-CN" sz="2200" b="1" i="1" smtClean="0">
                        <a:solidFill>
                          <a:schemeClr val="tx1"/>
                        </a:solidFill>
                        <a:effectLst/>
                        <a:latin typeface="Cambria Math" panose="02040503050406030204" pitchFamily="18" charset="0"/>
                        <a:ea typeface="微软雅黑" panose="020B0503020204020204" pitchFamily="34" charset="-122"/>
                      </a:rPr>
                      <m:t>𝟐</m:t>
                    </m:r>
                    <m:r>
                      <a:rPr lang="en-US" altLang="zh-CN" sz="2200" b="1" i="1" smtClean="0">
                        <a:solidFill>
                          <a:schemeClr val="tx1"/>
                        </a:solidFill>
                        <a:effectLst/>
                        <a:latin typeface="Cambria Math" panose="02040503050406030204" pitchFamily="18" charset="0"/>
                        <a:ea typeface="微软雅黑" panose="020B0503020204020204" pitchFamily="34" charset="-122"/>
                      </a:rPr>
                      <m:t>, ⋯, (</m:t>
                    </m:r>
                    <m:sSup>
                      <m:sSupPr>
                        <m:ctrlPr>
                          <a:rPr lang="en-US" altLang="zh-CN" sz="2200" b="1" i="1" smtClean="0">
                            <a:solidFill>
                              <a:schemeClr val="tx1"/>
                            </a:solidFill>
                            <a:effectLst/>
                            <a:latin typeface="Cambria Math" panose="02040503050406030204" pitchFamily="18" charset="0"/>
                            <a:ea typeface="微软雅黑" panose="020B0503020204020204" pitchFamily="34" charset="-122"/>
                          </a:rPr>
                        </m:ctrlPr>
                      </m:sSupPr>
                      <m:e>
                        <m:r>
                          <a:rPr lang="en-US" altLang="zh-CN" sz="2200" b="1" i="1" smtClean="0">
                            <a:solidFill>
                              <a:schemeClr val="tx1"/>
                            </a:solidFill>
                            <a:effectLst/>
                            <a:latin typeface="Cambria Math" panose="02040503050406030204" pitchFamily="18" charset="0"/>
                            <a:ea typeface="微软雅黑" panose="020B0503020204020204" pitchFamily="34" charset="-122"/>
                          </a:rPr>
                          <m:t>𝟐</m:t>
                        </m:r>
                      </m:e>
                      <m:sup>
                        <m:r>
                          <a:rPr lang="en-US" altLang="zh-CN" sz="2200" b="1" i="1" smtClean="0">
                            <a:solidFill>
                              <a:schemeClr val="tx1"/>
                            </a:solidFill>
                            <a:effectLst/>
                            <a:latin typeface="Cambria Math" panose="02040503050406030204" pitchFamily="18" charset="0"/>
                            <a:ea typeface="微软雅黑" panose="020B0503020204020204" pitchFamily="34" charset="-122"/>
                          </a:rPr>
                          <m:t>𝒌</m:t>
                        </m:r>
                      </m:sup>
                    </m:sSup>
                    <m:r>
                      <a:rPr lang="en-US" altLang="zh-CN" sz="2200" b="1" i="1" smtClean="0">
                        <a:solidFill>
                          <a:schemeClr val="tx1"/>
                        </a:solidFill>
                        <a:effectLst/>
                        <a:latin typeface="Cambria Math" panose="02040503050406030204" pitchFamily="18" charset="0"/>
                        <a:ea typeface="微软雅黑" panose="020B0503020204020204" pitchFamily="34" charset="-122"/>
                      </a:rPr>
                      <m:t>−</m:t>
                    </m:r>
                    <m:r>
                      <a:rPr lang="en-US" altLang="zh-CN" sz="2200" b="1" i="1" smtClean="0">
                        <a:solidFill>
                          <a:schemeClr val="tx1"/>
                        </a:solidFill>
                        <a:effectLst/>
                        <a:latin typeface="Cambria Math" panose="02040503050406030204" pitchFamily="18" charset="0"/>
                        <a:ea typeface="微软雅黑" panose="020B0503020204020204" pitchFamily="34" charset="-122"/>
                      </a:rPr>
                      <m:t>𝟏</m:t>
                    </m:r>
                    <m:r>
                      <a:rPr lang="en-US" altLang="zh-CN" sz="2200" b="1" i="1" smtClean="0">
                        <a:solidFill>
                          <a:schemeClr val="tx1"/>
                        </a:solidFill>
                        <a:effectLst/>
                        <a:latin typeface="Cambria Math" panose="02040503050406030204" pitchFamily="18" charset="0"/>
                        <a:ea typeface="微软雅黑" panose="020B0503020204020204" pitchFamily="34" charset="-122"/>
                      </a:rPr>
                      <m:t>)]</m:t>
                    </m:r>
                  </m:oMath>
                </a14:m>
                <a:r>
                  <a:rPr lang="zh-CN" altLang="en-US" sz="2200" dirty="0">
                    <a:solidFill>
                      <a:schemeClr val="tx1"/>
                    </a:solidFill>
                    <a:effectLst/>
                    <a:latin typeface="微软雅黑" panose="020B0503020204020204" pitchFamily="34" charset="-122"/>
                    <a:ea typeface="微软雅黑" panose="020B0503020204020204" pitchFamily="34" charset="-122"/>
                  </a:rPr>
                  <a:t>中随机选取一个数</a:t>
                </a:r>
                <a14:m>
                  <m:oMath xmlns:m="http://schemas.openxmlformats.org/officeDocument/2006/math">
                    <m:r>
                      <a:rPr lang="en-US" altLang="zh-CN" sz="2200" b="1" i="1" smtClean="0">
                        <a:solidFill>
                          <a:schemeClr val="tx1"/>
                        </a:solidFill>
                        <a:effectLst/>
                        <a:latin typeface="Cambria Math" panose="02040503050406030204" pitchFamily="18" charset="0"/>
                        <a:ea typeface="微软雅黑" panose="020B0503020204020204" pitchFamily="34" charset="-122"/>
                      </a:rPr>
                      <m:t>𝒓</m:t>
                    </m:r>
                  </m:oMath>
                </a14:m>
                <a:r>
                  <a:rPr lang="zh-CN" altLang="en-US" sz="2200" dirty="0">
                    <a:solidFill>
                      <a:schemeClr val="tx1"/>
                    </a:solidFill>
                    <a:effectLst/>
                    <a:latin typeface="微软雅黑" panose="020B0503020204020204" pitchFamily="34" charset="-122"/>
                    <a:ea typeface="微软雅黑" panose="020B0503020204020204" pitchFamily="34" charset="-122"/>
                  </a:rPr>
                  <a:t>，即为退避时间</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457200" indent="-457200">
                  <a:lnSpc>
                    <a:spcPct val="130000"/>
                  </a:lnSpc>
                  <a:buFont typeface="+mj-lt"/>
                  <a:buAutoNum type="arabicPeriod"/>
                </a:pPr>
                <a:r>
                  <a:rPr lang="zh-CN" altLang="en-US" sz="2200" dirty="0">
                    <a:solidFill>
                      <a:schemeClr val="tx1"/>
                    </a:solidFill>
                    <a:effectLst/>
                    <a:latin typeface="微软雅黑" panose="020B0503020204020204" pitchFamily="34" charset="-122"/>
                    <a:ea typeface="微软雅黑" panose="020B0503020204020204" pitchFamily="34" charset="-122"/>
                  </a:rPr>
                  <a:t>若重传</a:t>
                </a:r>
                <a:r>
                  <a:rPr lang="en-US" altLang="zh-CN" sz="2200" dirty="0">
                    <a:solidFill>
                      <a:schemeClr val="tx1"/>
                    </a:solidFill>
                    <a:effectLst/>
                    <a:latin typeface="微软雅黑" panose="020B0503020204020204" pitchFamily="34" charset="-122"/>
                    <a:ea typeface="微软雅黑" panose="020B0503020204020204" pitchFamily="34" charset="-122"/>
                  </a:rPr>
                  <a:t>16</a:t>
                </a:r>
                <a:r>
                  <a:rPr lang="zh-CN" altLang="en-US" sz="2200" dirty="0">
                    <a:solidFill>
                      <a:schemeClr val="tx1"/>
                    </a:solidFill>
                    <a:effectLst/>
                    <a:latin typeface="微软雅黑" panose="020B0503020204020204" pitchFamily="34" charset="-122"/>
                    <a:ea typeface="微软雅黑" panose="020B0503020204020204" pitchFamily="34" charset="-122"/>
                  </a:rPr>
                  <a:t>次还未成功则丢弃该帧并向上层报告</a:t>
                </a:r>
              </a:p>
            </p:txBody>
          </p:sp>
        </mc:Choice>
        <mc:Fallback xmlns="">
          <p:sp>
            <p:nvSpPr>
              <p:cNvPr id="2" name="标题 2">
                <a:extLst>
                  <a:ext uri="{FF2B5EF4-FFF2-40B4-BE49-F238E27FC236}">
                    <a16:creationId xmlns:a16="http://schemas.microsoft.com/office/drawing/2014/main" id="{589827E0-A989-5FD8-0804-9745EBFF4CD5}"/>
                  </a:ext>
                </a:extLst>
              </p:cNvPr>
              <p:cNvSpPr txBox="1">
                <a:spLocks noRot="1" noChangeAspect="1" noMove="1" noResize="1" noEditPoints="1" noAdjustHandles="1" noChangeArrowheads="1" noChangeShapeType="1" noTextEdit="1"/>
              </p:cNvSpPr>
              <p:nvPr/>
            </p:nvSpPr>
            <p:spPr>
              <a:xfrm>
                <a:off x="-11650" y="2787258"/>
                <a:ext cx="4997983" cy="3645074"/>
              </a:xfrm>
              <a:prstGeom prst="rect">
                <a:avLst/>
              </a:prstGeom>
              <a:blipFill>
                <a:blip r:embed="rId3"/>
                <a:stretch>
                  <a:fillRect l="-2030" r="-761" b="-2083"/>
                </a:stretch>
              </a:blipFill>
            </p:spPr>
            <p:txBody>
              <a:bodyPr/>
              <a:lstStyle/>
              <a:p>
                <a:r>
                  <a:rPr lang="zh-CN" altLang="en-US">
                    <a:noFill/>
                  </a:rPr>
                  <a:t> </a:t>
                </a:r>
              </a:p>
            </p:txBody>
          </p:sp>
        </mc:Fallback>
      </mc:AlternateContent>
      <p:sp>
        <p:nvSpPr>
          <p:cNvPr id="7" name="标题 2">
            <a:extLst>
              <a:ext uri="{FF2B5EF4-FFF2-40B4-BE49-F238E27FC236}">
                <a16:creationId xmlns:a16="http://schemas.microsoft.com/office/drawing/2014/main" id="{1ED038F1-76EE-B5F2-EA1F-40EA05D2F2D7}"/>
              </a:ext>
            </a:extLst>
          </p:cNvPr>
          <p:cNvSpPr txBox="1">
            <a:spLocks/>
          </p:cNvSpPr>
          <p:nvPr/>
        </p:nvSpPr>
        <p:spPr>
          <a:xfrm>
            <a:off x="453943" y="2271068"/>
            <a:ext cx="4376389" cy="5161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200" dirty="0">
                <a:solidFill>
                  <a:srgbClr val="C00000"/>
                </a:solidFill>
                <a:effectLst/>
                <a:latin typeface="微软雅黑" panose="020B0503020204020204" pitchFamily="34" charset="-122"/>
                <a:ea typeface="微软雅黑" panose="020B0503020204020204" pitchFamily="34" charset="-122"/>
              </a:rPr>
              <a:t>截断二进制指数类型退避算法</a:t>
            </a:r>
          </a:p>
        </p:txBody>
      </p:sp>
      <p:cxnSp>
        <p:nvCxnSpPr>
          <p:cNvPr id="16" name="直接箭头连接符 54">
            <a:extLst>
              <a:ext uri="{FF2B5EF4-FFF2-40B4-BE49-F238E27FC236}">
                <a16:creationId xmlns:a16="http://schemas.microsoft.com/office/drawing/2014/main" id="{F5BA00BA-EF32-F3B2-7976-7A41088045D7}"/>
              </a:ext>
            </a:extLst>
          </p:cNvPr>
          <p:cNvCxnSpPr>
            <a:cxnSpLocks/>
          </p:cNvCxnSpPr>
          <p:nvPr/>
        </p:nvCxnSpPr>
        <p:spPr>
          <a:xfrm flipV="1">
            <a:off x="4908332" y="1439862"/>
            <a:ext cx="0" cy="5281613"/>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28EDF9F-6BD1-F762-61FF-36AF74C2BD9E}"/>
              </a:ext>
            </a:extLst>
          </p:cNvPr>
          <p:cNvSpPr txBox="1"/>
          <p:nvPr/>
        </p:nvSpPr>
        <p:spPr>
          <a:xfrm>
            <a:off x="4974701" y="1506237"/>
            <a:ext cx="3181324" cy="461665"/>
          </a:xfrm>
          <a:prstGeom prst="rect">
            <a:avLst/>
          </a:prstGeom>
          <a:noFill/>
        </p:spPr>
        <p:txBody>
          <a:bodyPr wrap="square">
            <a:spAutoFit/>
          </a:bodyPr>
          <a:lstStyle/>
          <a:p>
            <a:r>
              <a:rPr lang="en-US" altLang="zh-CN" sz="2400" b="1" dirty="0">
                <a:solidFill>
                  <a:schemeClr val="tx1"/>
                </a:solidFill>
                <a:effectLst/>
                <a:latin typeface="微软雅黑" panose="020B0503020204020204" pitchFamily="34" charset="-122"/>
                <a:ea typeface="微软雅黑" panose="020B0503020204020204" pitchFamily="34" charset="-122"/>
              </a:rPr>
              <a:t>CSMA/CD</a:t>
            </a:r>
            <a:r>
              <a:rPr lang="zh-CN" altLang="en-US" sz="2400" b="1" dirty="0">
                <a:solidFill>
                  <a:schemeClr val="tx1"/>
                </a:solidFill>
                <a:effectLst/>
                <a:latin typeface="微软雅黑" panose="020B0503020204020204" pitchFamily="34" charset="-122"/>
                <a:ea typeface="微软雅黑" panose="020B0503020204020204" pitchFamily="34" charset="-122"/>
              </a:rPr>
              <a:t> 协议特点</a:t>
            </a:r>
          </a:p>
        </p:txBody>
      </p:sp>
      <p:sp>
        <p:nvSpPr>
          <p:cNvPr id="23" name="标题 2">
            <a:extLst>
              <a:ext uri="{FF2B5EF4-FFF2-40B4-BE49-F238E27FC236}">
                <a16:creationId xmlns:a16="http://schemas.microsoft.com/office/drawing/2014/main" id="{895AA1BC-DAA2-4747-0BFE-D0E80AE1D159}"/>
              </a:ext>
            </a:extLst>
          </p:cNvPr>
          <p:cNvSpPr txBox="1">
            <a:spLocks/>
          </p:cNvSpPr>
          <p:nvPr/>
        </p:nvSpPr>
        <p:spPr>
          <a:xfrm>
            <a:off x="4974701" y="1951066"/>
            <a:ext cx="3681619" cy="22110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先听再发</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边听边发</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碰撞停止</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随机延发</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并未解决碰撞问题</a:t>
            </a:r>
          </a:p>
        </p:txBody>
      </p:sp>
    </p:spTree>
    <p:extLst>
      <p:ext uri="{BB962C8B-B14F-4D97-AF65-F5344CB8AC3E}">
        <p14:creationId xmlns:p14="http://schemas.microsoft.com/office/powerpoint/2010/main" val="440457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646088A-1A1C-4BCB-B007-0E3D233CC15F}"/>
              </a:ext>
            </a:extLst>
          </p:cNvPr>
          <p:cNvSpPr>
            <a:spLocks noGrp="1"/>
          </p:cNvSpPr>
          <p:nvPr>
            <p:ph type="sldNum" sz="quarter" idx="12"/>
          </p:nvPr>
        </p:nvSpPr>
        <p:spPr/>
        <p:txBody>
          <a:bodyPr/>
          <a:lstStyle/>
          <a:p>
            <a:fld id="{E663D701-F6D3-45BB-89CD-EE32AA93FC3C}" type="slidenum">
              <a:rPr lang="zh-CN" altLang="en-US" smtClean="0"/>
              <a:t>34</a:t>
            </a:fld>
            <a:endParaRPr lang="zh-CN" altLang="en-US"/>
          </a:p>
        </p:txBody>
      </p:sp>
      <p:sp>
        <p:nvSpPr>
          <p:cNvPr id="6" name="文本框 5">
            <a:extLst>
              <a:ext uri="{FF2B5EF4-FFF2-40B4-BE49-F238E27FC236}">
                <a16:creationId xmlns:a16="http://schemas.microsoft.com/office/drawing/2014/main" id="{A308BB8D-F753-4CE5-8EDE-084368B3A617}"/>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CSMA/CD</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协议属于</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________MAC</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协议？</a:t>
            </a:r>
          </a:p>
        </p:txBody>
      </p:sp>
      <p:sp>
        <p:nvSpPr>
          <p:cNvPr id="7" name="文本框 6">
            <a:extLst>
              <a:ext uri="{FF2B5EF4-FFF2-40B4-BE49-F238E27FC236}">
                <a16:creationId xmlns:a16="http://schemas.microsoft.com/office/drawing/2014/main" id="{C8653A42-6F30-4A65-B704-FE16B028E21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静态</a:t>
            </a:r>
          </a:p>
        </p:txBody>
      </p:sp>
      <p:sp>
        <p:nvSpPr>
          <p:cNvPr id="8" name="文本框 7">
            <a:extLst>
              <a:ext uri="{FF2B5EF4-FFF2-40B4-BE49-F238E27FC236}">
                <a16:creationId xmlns:a16="http://schemas.microsoft.com/office/drawing/2014/main" id="{5348D1FB-1C4E-4299-A601-A7C33BABB34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动态</a:t>
            </a:r>
          </a:p>
        </p:txBody>
      </p:sp>
      <p:sp>
        <p:nvSpPr>
          <p:cNvPr id="9" name="文本框 8">
            <a:extLst>
              <a:ext uri="{FF2B5EF4-FFF2-40B4-BE49-F238E27FC236}">
                <a16:creationId xmlns:a16="http://schemas.microsoft.com/office/drawing/2014/main" id="{33FC02D1-DC16-486F-8201-364B1675DA88}"/>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混合</a:t>
            </a:r>
          </a:p>
        </p:txBody>
      </p:sp>
      <p:sp>
        <p:nvSpPr>
          <p:cNvPr id="11" name="椭圆 10">
            <a:extLst>
              <a:ext uri="{FF2B5EF4-FFF2-40B4-BE49-F238E27FC236}">
                <a16:creationId xmlns:a16="http://schemas.microsoft.com/office/drawing/2014/main" id="{07DBD7F7-9107-4EE4-94C2-25C6B2C2A0D0}"/>
              </a:ext>
            </a:extLst>
          </p:cNvPr>
          <p:cNvSpPr>
            <a:spLocks noChangeAspect="1"/>
          </p:cNvSpPr>
          <p:nvPr>
            <p:custDataLst>
              <p:tags r:id="rId6"/>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89649E6-3E73-4B3E-BAFC-FE9D945BE912}"/>
              </a:ext>
            </a:extLst>
          </p:cNvPr>
          <p:cNvSpPr>
            <a:spLocks noChangeAspect="1"/>
          </p:cNvSpPr>
          <p:nvPr>
            <p:custDataLst>
              <p:tags r:id="rId7"/>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A2BE1C8A-A5FF-4FBE-8B04-9F2C042CF093}"/>
              </a:ext>
            </a:extLst>
          </p:cNvPr>
          <p:cNvSpPr>
            <a:spLocks noChangeAspect="1"/>
          </p:cNvSpPr>
          <p:nvPr>
            <p:custDataLst>
              <p:tags r:id="rId8"/>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766F6E36-90CF-4702-BA58-71E42FCD0FD2}"/>
              </a:ext>
            </a:extLst>
          </p:cNvPr>
          <p:cNvSpPr/>
          <p:nvPr>
            <p:custDataLst>
              <p:tags r:id="rId9"/>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32684898-4B10-4E5D-B2A6-3C3145FE45AA}"/>
              </a:ext>
            </a:extLst>
          </p:cNvPr>
          <p:cNvGrpSpPr/>
          <p:nvPr>
            <p:custDataLst>
              <p:tags r:id="rId10"/>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3B6BCE5A-EC24-47D3-BFB3-E229DFB66563}"/>
                </a:ext>
              </a:extLst>
            </p:cNvPr>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6D76F155-1A01-4C3A-B9C0-9362F5051CE4}"/>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5DA5BD95-892F-4164-BD7E-24E882A0CDD6}"/>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B81B762B-1425-4162-BA8D-43465AC75305}"/>
                </a:ext>
              </a:extLst>
            </p:cNvPr>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996C3334-1ECD-4634-B448-7DEF693A01B3}"/>
              </a:ext>
            </a:extLst>
          </p:cNvPr>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5195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646088A-1A1C-4BCB-B007-0E3D233CC15F}"/>
              </a:ext>
            </a:extLst>
          </p:cNvPr>
          <p:cNvSpPr>
            <a:spLocks noGrp="1"/>
          </p:cNvSpPr>
          <p:nvPr>
            <p:ph type="sldNum" sz="quarter" idx="12"/>
          </p:nvPr>
        </p:nvSpPr>
        <p:spPr/>
        <p:txBody>
          <a:bodyPr/>
          <a:lstStyle/>
          <a:p>
            <a:fld id="{E663D701-F6D3-45BB-89CD-EE32AA93FC3C}" type="slidenum">
              <a:rPr lang="zh-CN" altLang="en-US" smtClean="0"/>
              <a:t>35</a:t>
            </a:fld>
            <a:endParaRPr lang="zh-CN" altLang="en-US"/>
          </a:p>
        </p:txBody>
      </p:sp>
      <p:sp>
        <p:nvSpPr>
          <p:cNvPr id="6" name="文本框 5">
            <a:extLst>
              <a:ext uri="{FF2B5EF4-FFF2-40B4-BE49-F238E27FC236}">
                <a16:creationId xmlns:a16="http://schemas.microsoft.com/office/drawing/2014/main" id="{A308BB8D-F753-4CE5-8EDE-084368B3A617}"/>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以下不属于动态</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MAC</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协议特点的是</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7" name="文本框 6">
            <a:extLst>
              <a:ext uri="{FF2B5EF4-FFF2-40B4-BE49-F238E27FC236}">
                <a16:creationId xmlns:a16="http://schemas.microsoft.com/office/drawing/2014/main" id="{C8653A42-6F30-4A65-B704-FE16B028E21B}"/>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用户间通过竞争接入信道</a:t>
            </a:r>
          </a:p>
        </p:txBody>
      </p:sp>
      <p:sp>
        <p:nvSpPr>
          <p:cNvPr id="8" name="文本框 7">
            <a:extLst>
              <a:ext uri="{FF2B5EF4-FFF2-40B4-BE49-F238E27FC236}">
                <a16:creationId xmlns:a16="http://schemas.microsoft.com/office/drawing/2014/main" id="{5348D1FB-1C4E-4299-A601-A7C33BABB34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如果发生碰撞，任一用户进行退避</a:t>
            </a:r>
          </a:p>
        </p:txBody>
      </p:sp>
      <p:sp>
        <p:nvSpPr>
          <p:cNvPr id="9" name="文本框 8">
            <a:extLst>
              <a:ext uri="{FF2B5EF4-FFF2-40B4-BE49-F238E27FC236}">
                <a16:creationId xmlns:a16="http://schemas.microsoft.com/office/drawing/2014/main" id="{33FC02D1-DC16-486F-8201-364B1675DA88}"/>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灵活应对网络状态变化</a:t>
            </a:r>
          </a:p>
        </p:txBody>
      </p:sp>
      <p:sp>
        <p:nvSpPr>
          <p:cNvPr id="11" name="椭圆 10">
            <a:extLst>
              <a:ext uri="{FF2B5EF4-FFF2-40B4-BE49-F238E27FC236}">
                <a16:creationId xmlns:a16="http://schemas.microsoft.com/office/drawing/2014/main" id="{07DBD7F7-9107-4EE4-94C2-25C6B2C2A0D0}"/>
              </a:ext>
            </a:extLst>
          </p:cNvPr>
          <p:cNvSpPr>
            <a:spLocks noChangeAspect="1"/>
          </p:cNvSpPr>
          <p:nvPr>
            <p:custDataLst>
              <p:tags r:id="rId6"/>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89649E6-3E73-4B3E-BAFC-FE9D945BE912}"/>
              </a:ext>
            </a:extLst>
          </p:cNvPr>
          <p:cNvSpPr>
            <a:spLocks noChangeAspect="1"/>
          </p:cNvSpPr>
          <p:nvPr>
            <p:custDataLst>
              <p:tags r:id="rId7"/>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A2BE1C8A-A5FF-4FBE-8B04-9F2C042CF093}"/>
              </a:ext>
            </a:extLst>
          </p:cNvPr>
          <p:cNvSpPr>
            <a:spLocks noChangeAspect="1"/>
          </p:cNvSpPr>
          <p:nvPr>
            <p:custDataLst>
              <p:tags r:id="rId8"/>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766F6E36-90CF-4702-BA58-71E42FCD0FD2}"/>
              </a:ext>
            </a:extLst>
          </p:cNvPr>
          <p:cNvSpPr/>
          <p:nvPr>
            <p:custDataLst>
              <p:tags r:id="rId9"/>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文本框 1">
            <a:extLst>
              <a:ext uri="{FF2B5EF4-FFF2-40B4-BE49-F238E27FC236}">
                <a16:creationId xmlns:a16="http://schemas.microsoft.com/office/drawing/2014/main" id="{2C0EBEAC-F793-447A-827C-2CD57BF4CC5C}"/>
              </a:ext>
            </a:extLst>
          </p:cNvPr>
          <p:cNvSpPr txBox="1"/>
          <p:nvPr>
            <p:custDataLst>
              <p:tags r:id="rId10"/>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存在碰撞现象</a:t>
            </a:r>
          </a:p>
        </p:txBody>
      </p:sp>
      <p:sp>
        <p:nvSpPr>
          <p:cNvPr id="4" name="椭圆 3">
            <a:extLst>
              <a:ext uri="{FF2B5EF4-FFF2-40B4-BE49-F238E27FC236}">
                <a16:creationId xmlns:a16="http://schemas.microsoft.com/office/drawing/2014/main" id="{21B8914F-0980-47BE-BDE6-4EDEEE6F594B}"/>
              </a:ext>
            </a:extLst>
          </p:cNvPr>
          <p:cNvSpPr>
            <a:spLocks noChangeAspect="1"/>
          </p:cNvSpPr>
          <p:nvPr>
            <p:custDataLst>
              <p:tags r:id="rId11"/>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32684898-4B10-4E5D-B2A6-3C3145FE45AA}"/>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3B6BCE5A-EC24-47D3-BFB3-E229DFB66563}"/>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6D76F155-1A01-4C3A-B9C0-9362F5051CE4}"/>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5DA5BD95-892F-4164-BD7E-24E882A0CDD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B81B762B-1425-4162-BA8D-43465AC7530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996C3334-1ECD-4634-B448-7DEF693A01B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36729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775EFAE-BDC7-41E1-A6EB-369E1506FC5E}"/>
              </a:ext>
            </a:extLst>
          </p:cNvPr>
          <p:cNvSpPr>
            <a:spLocks noGrp="1"/>
          </p:cNvSpPr>
          <p:nvPr>
            <p:ph type="sldNum" sz="quarter" idx="12"/>
          </p:nvPr>
        </p:nvSpPr>
        <p:spPr/>
        <p:txBody>
          <a:bodyPr/>
          <a:lstStyle/>
          <a:p>
            <a:fld id="{E663D701-F6D3-45BB-89CD-EE32AA93FC3C}" type="slidenum">
              <a:rPr lang="zh-CN" altLang="en-US" smtClean="0"/>
              <a:t>36</a:t>
            </a:fld>
            <a:endParaRPr lang="zh-CN" altLang="en-US"/>
          </a:p>
        </p:txBody>
      </p:sp>
      <p:sp>
        <p:nvSpPr>
          <p:cNvPr id="5" name="文本框 4">
            <a:extLst>
              <a:ext uri="{FF2B5EF4-FFF2-40B4-BE49-F238E27FC236}">
                <a16:creationId xmlns:a16="http://schemas.microsoft.com/office/drawing/2014/main" id="{69298F2A-89ED-4794-922D-13464E3C058F}"/>
              </a:ext>
            </a:extLst>
          </p:cNvPr>
          <p:cNvSpPr txBox="1"/>
          <p:nvPr>
            <p:custDataLst>
              <p:tags r:id="rId2"/>
            </p:custDataLst>
          </p:nvPr>
        </p:nvSpPr>
        <p:spPr>
          <a:xfrm>
            <a:off x="914400" y="759271"/>
            <a:ext cx="7315200" cy="2143125"/>
          </a:xfrm>
          <a:prstGeom prst="rect">
            <a:avLst/>
          </a:prstGeom>
          <a:noFill/>
        </p:spPr>
        <p:txBody>
          <a:bodyPr vert="horz" wrap="square" rtlCol="0" anchor="ctr" anchorCtr="0">
            <a:noAutofit/>
          </a:bodyPr>
          <a:lstStyle/>
          <a:p>
            <a:pPr>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对待传数据帧</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1011011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进行</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CRC</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编码，对应的</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G(x)</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表示为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1011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，请问</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G(x)</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的阶数为</a:t>
            </a:r>
            <a:r>
              <a:rPr lang="zh-CN" altLang="en-US"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以及</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CRC</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编码计算中的被除数为</a:t>
            </a:r>
            <a:r>
              <a:rPr lang="zh-CN" altLang="en-US"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6" name="矩形: 圆角 5">
            <a:extLst>
              <a:ext uri="{FF2B5EF4-FFF2-40B4-BE49-F238E27FC236}">
                <a16:creationId xmlns:a16="http://schemas.microsoft.com/office/drawing/2014/main" id="{1C463B69-ECDE-41B2-8598-A9C7990C78A8}"/>
              </a:ext>
            </a:extLst>
          </p:cNvPr>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1" name="组合 10">
            <a:extLst>
              <a:ext uri="{FF2B5EF4-FFF2-40B4-BE49-F238E27FC236}">
                <a16:creationId xmlns:a16="http://schemas.microsoft.com/office/drawing/2014/main" id="{EE6EB1A0-9CEE-486B-89C2-0C38CC86A2DF}"/>
              </a:ext>
            </a:extLst>
          </p:cNvPr>
          <p:cNvGrpSpPr/>
          <p:nvPr>
            <p:custDataLst>
              <p:tags r:id="rId4"/>
            </p:custDataLst>
          </p:nvPr>
        </p:nvGrpSpPr>
        <p:grpSpPr>
          <a:xfrm>
            <a:off x="0" y="0"/>
            <a:ext cx="9144000" cy="635000"/>
            <a:chOff x="0" y="0"/>
            <a:chExt cx="9144000" cy="635000"/>
          </a:xfrm>
        </p:grpSpPr>
        <p:sp>
          <p:nvSpPr>
            <p:cNvPr id="7" name="TitleBackground">
              <a:extLst>
                <a:ext uri="{FF2B5EF4-FFF2-40B4-BE49-F238E27FC236}">
                  <a16:creationId xmlns:a16="http://schemas.microsoft.com/office/drawing/2014/main" id="{D2D72692-0B36-4422-9A9B-87D59D65603A}"/>
                </a:ext>
              </a:extLst>
            </p:cNvPr>
            <p:cNvSpPr/>
            <p:nvPr>
              <p:custDataLst>
                <p:tags r:id="rId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a:extLst>
                <a:ext uri="{FF2B5EF4-FFF2-40B4-BE49-F238E27FC236}">
                  <a16:creationId xmlns:a16="http://schemas.microsoft.com/office/drawing/2014/main" id="{A79851B4-89EC-47C7-99A9-CA368587CF5A}"/>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a:extLst>
                <a:ext uri="{FF2B5EF4-FFF2-40B4-BE49-F238E27FC236}">
                  <a16:creationId xmlns:a16="http://schemas.microsoft.com/office/drawing/2014/main" id="{C0ED8663-7659-4E0D-B202-B407C6E045C9}"/>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10" name="TipText">
              <a:extLst>
                <a:ext uri="{FF2B5EF4-FFF2-40B4-BE49-F238E27FC236}">
                  <a16:creationId xmlns:a16="http://schemas.microsoft.com/office/drawing/2014/main" id="{4C1B0E7B-122E-4F37-A496-10ADEFAF9BB0}"/>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DC7036B0-74D8-4DC3-8AD2-22B446EFCCF8}"/>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46383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C5A8DB-3AF7-4B71-ADB1-D81FC9A8A874}"/>
              </a:ext>
            </a:extLst>
          </p:cNvPr>
          <p:cNvSpPr>
            <a:spLocks noGrp="1"/>
          </p:cNvSpPr>
          <p:nvPr>
            <p:ph type="sldNum" sz="quarter" idx="12"/>
          </p:nvPr>
        </p:nvSpPr>
        <p:spPr/>
        <p:txBody>
          <a:bodyPr/>
          <a:lstStyle/>
          <a:p>
            <a:fld id="{E663D701-F6D3-45BB-89CD-EE32AA93FC3C}" type="slidenum">
              <a:rPr lang="zh-CN" altLang="en-US" smtClean="0"/>
              <a:t>37</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FF0108A-A984-4ED1-94CB-6AAF8BF59682}"/>
                  </a:ext>
                </a:extLst>
              </p:cNvPr>
              <p:cNvSpPr txBox="1"/>
              <p:nvPr>
                <p:custDataLst>
                  <p:tags r:id="rId2"/>
                </p:custDataLst>
              </p:nvPr>
            </p:nvSpPr>
            <p:spPr>
              <a:xfrm>
                <a:off x="914400" y="726440"/>
                <a:ext cx="7315200" cy="2627489"/>
              </a:xfrm>
              <a:prstGeom prst="rect">
                <a:avLst/>
              </a:prstGeom>
              <a:noFill/>
            </p:spPr>
            <p:txBody>
              <a:bodyPr vert="horz" wrap="square" rtlCol="0" anchor="ctr" anchorCtr="0">
                <a:noAutofit/>
              </a:bodyPr>
              <a:lstStyle/>
              <a:p>
                <a:pPr>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CSMA/CD</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协议中有一个消息经过</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次传输均发生碰撞，则在第</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次退避中可选的最大退避时间为</a:t>
                </a:r>
                <a:r>
                  <a:rPr lang="zh-CN" altLang="en-US"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14:m>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𝝉</m:t>
                    </m:r>
                  </m:oMath>
                </a14:m>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；在第</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13</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次退避中可选的最大退避时间为</a:t>
                </a:r>
                <a:r>
                  <a:rPr lang="zh-CN" altLang="en-US"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b="1"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14:m>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𝝉</m:t>
                    </m:r>
                  </m:oMath>
                </a14:m>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7FF0108A-A984-4ED1-94CB-6AAF8BF59682}"/>
                  </a:ext>
                </a:extLst>
              </p:cNvPr>
              <p:cNvSpPr txBox="1">
                <a:spLocks noRot="1" noChangeAspect="1" noMove="1" noResize="1" noEditPoints="1" noAdjustHandles="1" noChangeArrowheads="1" noChangeShapeType="1" noTextEdit="1"/>
              </p:cNvSpPr>
              <p:nvPr>
                <p:custDataLst>
                  <p:tags r:id="rId11"/>
                </p:custDataLst>
              </p:nvPr>
            </p:nvSpPr>
            <p:spPr>
              <a:xfrm>
                <a:off x="914400" y="726440"/>
                <a:ext cx="7315200" cy="2627489"/>
              </a:xfrm>
              <a:prstGeom prst="rect">
                <a:avLst/>
              </a:prstGeom>
              <a:blipFill>
                <a:blip r:embed="rId12"/>
                <a:stretch>
                  <a:fillRect l="-1500" b="-1624"/>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91950E27-ABF8-45BA-896F-3B5B3BBD98C5}"/>
              </a:ext>
            </a:extLst>
          </p:cNvPr>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1" name="组合 10">
            <a:extLst>
              <a:ext uri="{FF2B5EF4-FFF2-40B4-BE49-F238E27FC236}">
                <a16:creationId xmlns:a16="http://schemas.microsoft.com/office/drawing/2014/main" id="{A32C95BC-4CC1-4A93-8A76-5A734341916E}"/>
              </a:ext>
            </a:extLst>
          </p:cNvPr>
          <p:cNvGrpSpPr/>
          <p:nvPr>
            <p:custDataLst>
              <p:tags r:id="rId4"/>
            </p:custDataLst>
          </p:nvPr>
        </p:nvGrpSpPr>
        <p:grpSpPr>
          <a:xfrm>
            <a:off x="0" y="0"/>
            <a:ext cx="9144000" cy="635000"/>
            <a:chOff x="0" y="0"/>
            <a:chExt cx="9144000" cy="635000"/>
          </a:xfrm>
        </p:grpSpPr>
        <p:sp>
          <p:nvSpPr>
            <p:cNvPr id="7" name="TitleBackground">
              <a:extLst>
                <a:ext uri="{FF2B5EF4-FFF2-40B4-BE49-F238E27FC236}">
                  <a16:creationId xmlns:a16="http://schemas.microsoft.com/office/drawing/2014/main" id="{6294FD2D-0C98-411E-B1C2-41CEA05439C8}"/>
                </a:ext>
              </a:extLst>
            </p:cNvPr>
            <p:cNvSpPr/>
            <p:nvPr>
              <p:custDataLst>
                <p:tags r:id="rId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a:extLst>
                <a:ext uri="{FF2B5EF4-FFF2-40B4-BE49-F238E27FC236}">
                  <a16:creationId xmlns:a16="http://schemas.microsoft.com/office/drawing/2014/main" id="{6AC1894A-C861-4CFD-8669-019D46AB3C66}"/>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a:extLst>
                <a:ext uri="{FF2B5EF4-FFF2-40B4-BE49-F238E27FC236}">
                  <a16:creationId xmlns:a16="http://schemas.microsoft.com/office/drawing/2014/main" id="{576045E8-7600-4B1D-8227-487EE039AFAB}"/>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10" name="TipText">
              <a:extLst>
                <a:ext uri="{FF2B5EF4-FFF2-40B4-BE49-F238E27FC236}">
                  <a16:creationId xmlns:a16="http://schemas.microsoft.com/office/drawing/2014/main" id="{EDC1CEC2-96C6-4167-88F6-5EE11EC4D041}"/>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28A8FCC8-9E9F-45DF-B621-B459FC14B5A2}"/>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22051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CE593-9B95-8233-0BF9-D56BD1692C27}"/>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A2BE95F-DC24-E80E-B7A1-B3C5048B5DBA}"/>
              </a:ext>
            </a:extLst>
          </p:cNvPr>
          <p:cNvSpPr>
            <a:spLocks noGrp="1"/>
          </p:cNvSpPr>
          <p:nvPr>
            <p:ph type="sldNum" sz="quarter" idx="12"/>
          </p:nvPr>
        </p:nvSpPr>
        <p:spPr/>
        <p:txBody>
          <a:bodyPr/>
          <a:lstStyle/>
          <a:p>
            <a:fld id="{E663D701-F6D3-45BB-89CD-EE32AA93FC3C}" type="slidenum">
              <a:rPr lang="zh-CN" altLang="en-US" smtClean="0"/>
              <a:t>38</a:t>
            </a:fld>
            <a:endParaRPr lang="zh-CN" altLang="en-US" dirty="0"/>
          </a:p>
        </p:txBody>
      </p:sp>
      <p:sp>
        <p:nvSpPr>
          <p:cNvPr id="8" name="文本框 7">
            <a:extLst>
              <a:ext uri="{FF2B5EF4-FFF2-40B4-BE49-F238E27FC236}">
                <a16:creationId xmlns:a16="http://schemas.microsoft.com/office/drawing/2014/main" id="{F53AAADE-BEF1-C4ED-9FCB-DBC567802023}"/>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EB73EC99-1D39-0AEF-19C4-743C2EABE8E6}"/>
              </a:ext>
            </a:extLst>
          </p:cNvPr>
          <p:cNvSpPr>
            <a:spLocks noGrp="1"/>
          </p:cNvSpPr>
          <p:nvPr>
            <p:ph type="title"/>
          </p:nvPr>
        </p:nvSpPr>
        <p:spPr>
          <a:xfrm>
            <a:off x="256032" y="681859"/>
            <a:ext cx="8631936" cy="630990"/>
          </a:xfrm>
        </p:spPr>
        <p:txBody>
          <a:bodyPr>
            <a:normAutofit/>
          </a:bodyPr>
          <a:lstStyle/>
          <a:p>
            <a:r>
              <a:rPr lang="zh-CN" altLang="en-US" sz="2800" dirty="0">
                <a:solidFill>
                  <a:schemeClr val="tx1"/>
                </a:solidFill>
                <a:effectLst/>
                <a:latin typeface="微软雅黑" panose="020B0503020204020204" pitchFamily="34" charset="-122"/>
                <a:ea typeface="微软雅黑" panose="020B0503020204020204" pitchFamily="34" charset="-122"/>
              </a:rPr>
              <a:t>问题：</a:t>
            </a:r>
            <a:r>
              <a:rPr lang="en-US" altLang="zh-CN" sz="2800" dirty="0">
                <a:solidFill>
                  <a:schemeClr val="tx1"/>
                </a:solidFill>
                <a:effectLst/>
                <a:latin typeface="微软雅黑" panose="020B0503020204020204" pitchFamily="34" charset="-122"/>
                <a:ea typeface="微软雅黑" panose="020B0503020204020204" pitchFamily="34" charset="-122"/>
              </a:rPr>
              <a:t>CSMA/CD</a:t>
            </a:r>
            <a:r>
              <a:rPr lang="zh-CN" altLang="en-US" sz="2800" dirty="0">
                <a:solidFill>
                  <a:schemeClr val="tx1"/>
                </a:solidFill>
                <a:effectLst/>
                <a:latin typeface="微软雅黑" panose="020B0503020204020204" pitchFamily="34" charset="-122"/>
                <a:ea typeface="微软雅黑" panose="020B0503020204020204" pitchFamily="34" charset="-122"/>
              </a:rPr>
              <a:t>协议是否适合无线传感器网络</a:t>
            </a:r>
          </a:p>
        </p:txBody>
      </p:sp>
      <p:sp>
        <p:nvSpPr>
          <p:cNvPr id="27" name="标题 2">
            <a:extLst>
              <a:ext uri="{FF2B5EF4-FFF2-40B4-BE49-F238E27FC236}">
                <a16:creationId xmlns:a16="http://schemas.microsoft.com/office/drawing/2014/main" id="{400CE424-A2BE-463F-B124-C3E9E997E84F}"/>
              </a:ext>
            </a:extLst>
          </p:cNvPr>
          <p:cNvSpPr txBox="1">
            <a:spLocks/>
          </p:cNvSpPr>
          <p:nvPr/>
        </p:nvSpPr>
        <p:spPr>
          <a:xfrm>
            <a:off x="256032" y="1312849"/>
            <a:ext cx="8434025"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200" dirty="0">
                <a:solidFill>
                  <a:schemeClr val="tx1"/>
                </a:solidFill>
                <a:effectLst/>
                <a:latin typeface="微软雅黑" panose="020B0503020204020204" pitchFamily="34" charset="-122"/>
                <a:ea typeface="微软雅黑" panose="020B0503020204020204" pitchFamily="34" charset="-122"/>
              </a:rPr>
              <a:t>应用于有线计算机网络，并不适合无线传输环境</a:t>
            </a:r>
          </a:p>
        </p:txBody>
      </p:sp>
      <p:sp>
        <p:nvSpPr>
          <p:cNvPr id="5" name="标题 2">
            <a:extLst>
              <a:ext uri="{FF2B5EF4-FFF2-40B4-BE49-F238E27FC236}">
                <a16:creationId xmlns:a16="http://schemas.microsoft.com/office/drawing/2014/main" id="{A6409C33-C552-C796-A11F-33170607803C}"/>
              </a:ext>
            </a:extLst>
          </p:cNvPr>
          <p:cNvSpPr txBox="1">
            <a:spLocks/>
          </p:cNvSpPr>
          <p:nvPr/>
        </p:nvSpPr>
        <p:spPr>
          <a:xfrm>
            <a:off x="256032" y="2005801"/>
            <a:ext cx="8434025" cy="39115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lnSpc>
                <a:spcPct val="130000"/>
              </a:lnSpc>
            </a:pPr>
            <a:r>
              <a:rPr lang="zh-CN" altLang="en-US" sz="2200" dirty="0">
                <a:solidFill>
                  <a:schemeClr val="tx1"/>
                </a:solidFill>
                <a:effectLst/>
                <a:latin typeface="微软雅黑" panose="020B0503020204020204" pitchFamily="34" charset="-122"/>
                <a:ea typeface="微软雅黑" panose="020B0503020204020204" pitchFamily="34" charset="-122"/>
              </a:rPr>
              <a:t>原因：</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457200" indent="-457200" algn="just">
              <a:lnSpc>
                <a:spcPct val="130000"/>
              </a:lnSpc>
              <a:buFont typeface="+mj-lt"/>
              <a:buAutoNum type="arabicPeriod"/>
            </a:pPr>
            <a:r>
              <a:rPr lang="zh-CN" altLang="en-US" sz="2200" u="sng" dirty="0">
                <a:solidFill>
                  <a:schemeClr val="tx1"/>
                </a:solidFill>
                <a:effectLst/>
                <a:latin typeface="微软雅黑" panose="020B0503020204020204" pitchFamily="34" charset="-122"/>
                <a:ea typeface="微软雅黑" panose="020B0503020204020204" pitchFamily="34" charset="-122"/>
              </a:rPr>
              <a:t>碰撞检测实现困难</a:t>
            </a:r>
            <a:endParaRPr lang="en-US" altLang="zh-CN" sz="2200" u="sng" dirty="0">
              <a:solidFill>
                <a:schemeClr val="tx1"/>
              </a:solidFill>
              <a:effectLst/>
              <a:latin typeface="微软雅黑" panose="020B0503020204020204" pitchFamily="34" charset="-122"/>
              <a:ea typeface="微软雅黑" panose="020B0503020204020204" pitchFamily="34" charset="-122"/>
            </a:endParaRPr>
          </a:p>
          <a:p>
            <a:pPr marL="914400" lvl="1" indent="-457200" algn="just">
              <a:lnSpc>
                <a:spcPct val="130000"/>
              </a:lnSpc>
              <a:buFont typeface="+mj-lt"/>
              <a:buAutoNum type="arabicPeriod"/>
            </a:pPr>
            <a:r>
              <a:rPr lang="zh-CN" altLang="en-US" sz="2200" dirty="0">
                <a:latin typeface="微软雅黑" panose="020B0503020204020204" pitchFamily="34" charset="-122"/>
                <a:ea typeface="微软雅黑" panose="020B0503020204020204" pitchFamily="34" charset="-122"/>
              </a:rPr>
              <a:t>有线网络可通过电压强度判断碰撞</a:t>
            </a:r>
            <a:endParaRPr lang="en-US" altLang="zh-CN" sz="2200" dirty="0">
              <a:latin typeface="微软雅黑" panose="020B0503020204020204" pitchFamily="34" charset="-122"/>
              <a:ea typeface="微软雅黑" panose="020B0503020204020204" pitchFamily="34" charset="-122"/>
            </a:endParaRPr>
          </a:p>
          <a:p>
            <a:pPr marL="914400" lvl="1" indent="-457200" algn="just">
              <a:lnSpc>
                <a:spcPct val="130000"/>
              </a:lnSpc>
              <a:buFont typeface="+mj-lt"/>
              <a:buAutoNum type="arabicPeriod"/>
            </a:pPr>
            <a:r>
              <a:rPr lang="zh-CN" altLang="en-US" sz="2200" dirty="0">
                <a:latin typeface="微软雅黑" panose="020B0503020204020204" pitchFamily="34" charset="-122"/>
                <a:ea typeface="微软雅黑" panose="020B0503020204020204" pitchFamily="34" charset="-122"/>
              </a:rPr>
              <a:t>无线网络衰减严重，存在噪声，很难通过电压判断</a:t>
            </a:r>
            <a:endParaRPr lang="en-US" altLang="zh-CN" sz="2200" dirty="0">
              <a:latin typeface="微软雅黑" panose="020B0503020204020204" pitchFamily="34" charset="-122"/>
              <a:ea typeface="微软雅黑" panose="020B0503020204020204" pitchFamily="34" charset="-122"/>
            </a:endParaRPr>
          </a:p>
          <a:p>
            <a:pPr marL="914400" lvl="1" indent="-457200" algn="just">
              <a:lnSpc>
                <a:spcPct val="130000"/>
              </a:lnSpc>
              <a:buFont typeface="+mj-lt"/>
              <a:buAutoNum type="arabicPeriod"/>
            </a:pPr>
            <a:r>
              <a:rPr lang="zh-CN" altLang="en-US" sz="2200" dirty="0">
                <a:latin typeface="微软雅黑" panose="020B0503020204020204" pitchFamily="34" charset="-122"/>
                <a:ea typeface="微软雅黑" panose="020B0503020204020204" pitchFamily="34" charset="-122"/>
              </a:rPr>
              <a:t>即使实现，也无法避免碰撞</a:t>
            </a:r>
            <a:endParaRPr lang="en-US" altLang="zh-CN" sz="2200" dirty="0">
              <a:latin typeface="微软雅黑" panose="020B0503020204020204" pitchFamily="34" charset="-122"/>
              <a:ea typeface="微软雅黑" panose="020B0503020204020204" pitchFamily="34" charset="-122"/>
            </a:endParaRPr>
          </a:p>
          <a:p>
            <a:pPr marL="457200" indent="-457200" algn="just">
              <a:lnSpc>
                <a:spcPct val="130000"/>
              </a:lnSpc>
              <a:buFont typeface="+mj-lt"/>
              <a:buAutoNum type="arabicPeriod"/>
            </a:pPr>
            <a:r>
              <a:rPr lang="zh-CN" altLang="en-US" sz="2200" u="sng" dirty="0">
                <a:solidFill>
                  <a:schemeClr val="tx1"/>
                </a:solidFill>
                <a:effectLst/>
                <a:latin typeface="微软雅黑" panose="020B0503020204020204" pitchFamily="34" charset="-122"/>
                <a:ea typeface="微软雅黑" panose="020B0503020204020204" pitchFamily="34" charset="-122"/>
              </a:rPr>
              <a:t>无线网络特殊问题</a:t>
            </a:r>
            <a:endParaRPr lang="en-US" altLang="zh-CN" sz="2200" u="sng" dirty="0">
              <a:solidFill>
                <a:schemeClr val="tx1"/>
              </a:solidFill>
              <a:effectLst/>
              <a:latin typeface="微软雅黑" panose="020B0503020204020204" pitchFamily="34" charset="-122"/>
              <a:ea typeface="微软雅黑" panose="020B0503020204020204" pitchFamily="34" charset="-122"/>
            </a:endParaRPr>
          </a:p>
          <a:p>
            <a:pPr lvl="2" indent="-457200" algn="just" defTabSz="914400">
              <a:lnSpc>
                <a:spcPct val="130000"/>
              </a:lnSpc>
              <a:spcBef>
                <a:spcPct val="0"/>
              </a:spcBef>
              <a:buFont typeface="+mj-lt"/>
              <a:buAutoNum type="arabicPeriod"/>
            </a:pPr>
            <a:r>
              <a:rPr lang="zh-CN" altLang="en-US" sz="2200" spc="300" dirty="0">
                <a:latin typeface="微软雅黑" panose="020B0503020204020204" pitchFamily="34" charset="-122"/>
                <a:ea typeface="微软雅黑" panose="020B0503020204020204" pitchFamily="34" charset="-122"/>
                <a:cs typeface="Times New Roman" panose="02020603050405020304" pitchFamily="18" charset="0"/>
              </a:rPr>
              <a:t>隐蔽站问题</a:t>
            </a:r>
            <a:endParaRPr lang="en-US" altLang="zh-CN" sz="2200" spc="300" dirty="0">
              <a:latin typeface="微软雅黑" panose="020B0503020204020204" pitchFamily="34" charset="-122"/>
              <a:ea typeface="微软雅黑" panose="020B0503020204020204" pitchFamily="34" charset="-122"/>
              <a:cs typeface="Times New Roman" panose="02020603050405020304" pitchFamily="18" charset="0"/>
            </a:endParaRPr>
          </a:p>
          <a:p>
            <a:pPr lvl="2" indent="-457200" algn="just" defTabSz="914400">
              <a:lnSpc>
                <a:spcPct val="130000"/>
              </a:lnSpc>
              <a:spcBef>
                <a:spcPct val="0"/>
              </a:spcBef>
              <a:buFont typeface="+mj-lt"/>
              <a:buAutoNum type="arabicPeriod"/>
            </a:pPr>
            <a:r>
              <a:rPr lang="zh-CN" altLang="en-US" sz="2200" spc="300" dirty="0">
                <a:latin typeface="微软雅黑" panose="020B0503020204020204" pitchFamily="34" charset="-122"/>
                <a:ea typeface="微软雅黑" panose="020B0503020204020204" pitchFamily="34" charset="-122"/>
                <a:cs typeface="Times New Roman" panose="02020603050405020304" pitchFamily="18" charset="0"/>
              </a:rPr>
              <a:t>暴漏站问题</a:t>
            </a:r>
            <a:endParaRPr lang="en-US" altLang="zh-CN" sz="2200" spc="300" dirty="0">
              <a:latin typeface="微软雅黑" panose="020B0503020204020204" pitchFamily="34" charset="-122"/>
              <a:ea typeface="微软雅黑" panose="020B0503020204020204" pitchFamily="34" charset="-122"/>
              <a:cs typeface="Times New Roman" panose="02020603050405020304" pitchFamily="18" charset="0"/>
            </a:endParaRPr>
          </a:p>
          <a:p>
            <a:pPr lvl="1" indent="-457200" algn="just" defTabSz="914400">
              <a:lnSpc>
                <a:spcPct val="130000"/>
              </a:lnSpc>
              <a:spcBef>
                <a:spcPct val="0"/>
              </a:spcBef>
              <a:buFont typeface="+mj-lt"/>
              <a:buAutoNum type="arabicPeriod"/>
            </a:pPr>
            <a:endParaRPr lang="en-US" altLang="zh-CN" sz="2200" b="1" spc="3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8" name="组合 17">
            <a:extLst>
              <a:ext uri="{FF2B5EF4-FFF2-40B4-BE49-F238E27FC236}">
                <a16:creationId xmlns:a16="http://schemas.microsoft.com/office/drawing/2014/main" id="{62D47151-D175-D268-004C-DAAE58CA208E}"/>
              </a:ext>
            </a:extLst>
          </p:cNvPr>
          <p:cNvGrpSpPr/>
          <p:nvPr/>
        </p:nvGrpSpPr>
        <p:grpSpPr>
          <a:xfrm>
            <a:off x="4198883" y="4905703"/>
            <a:ext cx="914400" cy="914400"/>
            <a:chOff x="4198883" y="4905703"/>
            <a:chExt cx="914400" cy="914400"/>
          </a:xfrm>
        </p:grpSpPr>
        <p:pic>
          <p:nvPicPr>
            <p:cNvPr id="9" name="图形 8" descr="显示器 纯色填充">
              <a:extLst>
                <a:ext uri="{FF2B5EF4-FFF2-40B4-BE49-F238E27FC236}">
                  <a16:creationId xmlns:a16="http://schemas.microsoft.com/office/drawing/2014/main" id="{EF57F71F-A781-8562-CB1C-DDB9686D8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83" y="4905703"/>
              <a:ext cx="914400" cy="914400"/>
            </a:xfrm>
            <a:prstGeom prst="rect">
              <a:avLst/>
            </a:prstGeom>
          </p:spPr>
        </p:pic>
        <p:sp>
          <p:nvSpPr>
            <p:cNvPr id="10" name="文本框 9">
              <a:extLst>
                <a:ext uri="{FF2B5EF4-FFF2-40B4-BE49-F238E27FC236}">
                  <a16:creationId xmlns:a16="http://schemas.microsoft.com/office/drawing/2014/main" id="{4EB2951C-FE27-6E3E-3B40-6FE296EEB702}"/>
                </a:ext>
              </a:extLst>
            </p:cNvPr>
            <p:cNvSpPr txBox="1"/>
            <p:nvPr/>
          </p:nvSpPr>
          <p:spPr>
            <a:xfrm>
              <a:off x="4473044" y="5113511"/>
              <a:ext cx="361715" cy="400110"/>
            </a:xfrm>
            <a:prstGeom prst="rect">
              <a:avLst/>
            </a:prstGeom>
            <a:noFill/>
          </p:spPr>
          <p:txBody>
            <a:bodyPr wrap="square" rtlCol="0">
              <a:spAutoFit/>
            </a:bodyPr>
            <a:lstStyle/>
            <a:p>
              <a:r>
                <a:rPr kumimoji="1" lang="en-US" altLang="zh-CN" sz="2000" b="1" dirty="0">
                  <a:latin typeface="Microsoft YaHei" panose="020B0503020204020204" pitchFamily="34" charset="-122"/>
                  <a:ea typeface="Microsoft YaHei" panose="020B0503020204020204" pitchFamily="34" charset="-122"/>
                </a:rPr>
                <a:t>A</a:t>
              </a:r>
              <a:endParaRPr kumimoji="1" lang="zh-CN" altLang="en-US" sz="2000" b="1" dirty="0">
                <a:latin typeface="Microsoft YaHei" panose="020B0503020204020204" pitchFamily="34" charset="-122"/>
                <a:ea typeface="Microsoft YaHei" panose="020B0503020204020204" pitchFamily="34" charset="-122"/>
              </a:endParaRPr>
            </a:p>
          </p:txBody>
        </p:sp>
      </p:grpSp>
      <p:grpSp>
        <p:nvGrpSpPr>
          <p:cNvPr id="19" name="组合 18">
            <a:extLst>
              <a:ext uri="{FF2B5EF4-FFF2-40B4-BE49-F238E27FC236}">
                <a16:creationId xmlns:a16="http://schemas.microsoft.com/office/drawing/2014/main" id="{F57E890A-D56C-FB15-13F5-9654B671C5C5}"/>
              </a:ext>
            </a:extLst>
          </p:cNvPr>
          <p:cNvGrpSpPr/>
          <p:nvPr/>
        </p:nvGrpSpPr>
        <p:grpSpPr>
          <a:xfrm>
            <a:off x="5395773" y="4905703"/>
            <a:ext cx="914400" cy="914400"/>
            <a:chOff x="5395773" y="4905703"/>
            <a:chExt cx="914400" cy="914400"/>
          </a:xfrm>
        </p:grpSpPr>
        <p:pic>
          <p:nvPicPr>
            <p:cNvPr id="11" name="图形 10" descr="显示器 纯色填充">
              <a:extLst>
                <a:ext uri="{FF2B5EF4-FFF2-40B4-BE49-F238E27FC236}">
                  <a16:creationId xmlns:a16="http://schemas.microsoft.com/office/drawing/2014/main" id="{16D9C1B6-AB65-089C-F19D-997DE5F64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5773" y="4905703"/>
              <a:ext cx="914400" cy="914400"/>
            </a:xfrm>
            <a:prstGeom prst="rect">
              <a:avLst/>
            </a:prstGeom>
          </p:spPr>
        </p:pic>
        <p:sp>
          <p:nvSpPr>
            <p:cNvPr id="12" name="文本框 11">
              <a:extLst>
                <a:ext uri="{FF2B5EF4-FFF2-40B4-BE49-F238E27FC236}">
                  <a16:creationId xmlns:a16="http://schemas.microsoft.com/office/drawing/2014/main" id="{7DA12B21-0E50-0370-7032-400DF9F2AE1C}"/>
                </a:ext>
              </a:extLst>
            </p:cNvPr>
            <p:cNvSpPr txBox="1"/>
            <p:nvPr/>
          </p:nvSpPr>
          <p:spPr>
            <a:xfrm>
              <a:off x="5669934" y="5113511"/>
              <a:ext cx="361715" cy="400110"/>
            </a:xfrm>
            <a:prstGeom prst="rect">
              <a:avLst/>
            </a:prstGeom>
            <a:noFill/>
          </p:spPr>
          <p:txBody>
            <a:bodyPr wrap="square" rtlCol="0">
              <a:spAutoFit/>
            </a:bodyPr>
            <a:lstStyle/>
            <a:p>
              <a:r>
                <a:rPr kumimoji="1" lang="en-US" altLang="zh-CN" sz="2000" b="1" dirty="0">
                  <a:latin typeface="Microsoft YaHei" panose="020B0503020204020204" pitchFamily="34" charset="-122"/>
                  <a:ea typeface="Microsoft YaHei" panose="020B0503020204020204" pitchFamily="34" charset="-122"/>
                </a:rPr>
                <a:t>B</a:t>
              </a:r>
              <a:endParaRPr kumimoji="1" lang="zh-CN" altLang="en-US" sz="2000" b="1" dirty="0">
                <a:latin typeface="Microsoft YaHei" panose="020B0503020204020204" pitchFamily="34" charset="-122"/>
                <a:ea typeface="Microsoft YaHei" panose="020B0503020204020204" pitchFamily="34" charset="-122"/>
              </a:endParaRPr>
            </a:p>
          </p:txBody>
        </p:sp>
      </p:grpSp>
      <p:grpSp>
        <p:nvGrpSpPr>
          <p:cNvPr id="20" name="组合 19">
            <a:extLst>
              <a:ext uri="{FF2B5EF4-FFF2-40B4-BE49-F238E27FC236}">
                <a16:creationId xmlns:a16="http://schemas.microsoft.com/office/drawing/2014/main" id="{63550A01-1225-32B0-F369-A36F1FACC8D5}"/>
              </a:ext>
            </a:extLst>
          </p:cNvPr>
          <p:cNvGrpSpPr/>
          <p:nvPr/>
        </p:nvGrpSpPr>
        <p:grpSpPr>
          <a:xfrm>
            <a:off x="6592663" y="4905703"/>
            <a:ext cx="914400" cy="914400"/>
            <a:chOff x="6592663" y="4905703"/>
            <a:chExt cx="914400" cy="914400"/>
          </a:xfrm>
        </p:grpSpPr>
        <p:pic>
          <p:nvPicPr>
            <p:cNvPr id="13" name="图形 12" descr="显示器 纯色填充">
              <a:extLst>
                <a:ext uri="{FF2B5EF4-FFF2-40B4-BE49-F238E27FC236}">
                  <a16:creationId xmlns:a16="http://schemas.microsoft.com/office/drawing/2014/main" id="{DEB6B395-ED24-BD47-4152-D35CA97E5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2663" y="4905703"/>
              <a:ext cx="914400" cy="914400"/>
            </a:xfrm>
            <a:prstGeom prst="rect">
              <a:avLst/>
            </a:prstGeom>
          </p:spPr>
        </p:pic>
        <p:sp>
          <p:nvSpPr>
            <p:cNvPr id="14" name="文本框 13">
              <a:extLst>
                <a:ext uri="{FF2B5EF4-FFF2-40B4-BE49-F238E27FC236}">
                  <a16:creationId xmlns:a16="http://schemas.microsoft.com/office/drawing/2014/main" id="{BF456C2E-0DA4-9CCC-9C37-51D7EBDAEC8D}"/>
                </a:ext>
              </a:extLst>
            </p:cNvPr>
            <p:cNvSpPr txBox="1"/>
            <p:nvPr/>
          </p:nvSpPr>
          <p:spPr>
            <a:xfrm>
              <a:off x="6866824" y="5113511"/>
              <a:ext cx="361715" cy="400110"/>
            </a:xfrm>
            <a:prstGeom prst="rect">
              <a:avLst/>
            </a:prstGeom>
            <a:noFill/>
          </p:spPr>
          <p:txBody>
            <a:bodyPr wrap="square" rtlCol="0">
              <a:spAutoFit/>
            </a:bodyPr>
            <a:lstStyle/>
            <a:p>
              <a:r>
                <a:rPr kumimoji="1" lang="en-US" altLang="zh-CN" sz="2000" b="1" dirty="0">
                  <a:latin typeface="Microsoft YaHei" panose="020B0503020204020204" pitchFamily="34" charset="-122"/>
                  <a:ea typeface="Microsoft YaHei" panose="020B0503020204020204" pitchFamily="34" charset="-122"/>
                </a:rPr>
                <a:t>C</a:t>
              </a:r>
              <a:endParaRPr kumimoji="1" lang="zh-CN" altLang="en-US" sz="2000" b="1" dirty="0">
                <a:latin typeface="Microsoft YaHei" panose="020B0503020204020204" pitchFamily="34" charset="-122"/>
                <a:ea typeface="Microsoft YaHei" panose="020B0503020204020204" pitchFamily="34" charset="-122"/>
              </a:endParaRPr>
            </a:p>
          </p:txBody>
        </p:sp>
      </p:grpSp>
      <p:grpSp>
        <p:nvGrpSpPr>
          <p:cNvPr id="21" name="组合 20">
            <a:extLst>
              <a:ext uri="{FF2B5EF4-FFF2-40B4-BE49-F238E27FC236}">
                <a16:creationId xmlns:a16="http://schemas.microsoft.com/office/drawing/2014/main" id="{A5917AD1-2722-8DE6-CE9C-64737DE77853}"/>
              </a:ext>
            </a:extLst>
          </p:cNvPr>
          <p:cNvGrpSpPr/>
          <p:nvPr/>
        </p:nvGrpSpPr>
        <p:grpSpPr>
          <a:xfrm>
            <a:off x="7775657" y="4899243"/>
            <a:ext cx="914400" cy="914400"/>
            <a:chOff x="7775657" y="4899243"/>
            <a:chExt cx="914400" cy="914400"/>
          </a:xfrm>
        </p:grpSpPr>
        <p:pic>
          <p:nvPicPr>
            <p:cNvPr id="15" name="图形 14" descr="显示器 纯色填充">
              <a:extLst>
                <a:ext uri="{FF2B5EF4-FFF2-40B4-BE49-F238E27FC236}">
                  <a16:creationId xmlns:a16="http://schemas.microsoft.com/office/drawing/2014/main" id="{F130C8D6-36AE-56E0-113E-994C8693B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5657" y="4899243"/>
              <a:ext cx="914400" cy="914400"/>
            </a:xfrm>
            <a:prstGeom prst="rect">
              <a:avLst/>
            </a:prstGeom>
          </p:spPr>
        </p:pic>
        <p:sp>
          <p:nvSpPr>
            <p:cNvPr id="17" name="文本框 16">
              <a:extLst>
                <a:ext uri="{FF2B5EF4-FFF2-40B4-BE49-F238E27FC236}">
                  <a16:creationId xmlns:a16="http://schemas.microsoft.com/office/drawing/2014/main" id="{63378A62-8CC2-378B-F464-13AA231F4D3C}"/>
                </a:ext>
              </a:extLst>
            </p:cNvPr>
            <p:cNvSpPr txBox="1"/>
            <p:nvPr/>
          </p:nvSpPr>
          <p:spPr>
            <a:xfrm>
              <a:off x="8049818" y="5107051"/>
              <a:ext cx="361715" cy="400110"/>
            </a:xfrm>
            <a:prstGeom prst="rect">
              <a:avLst/>
            </a:prstGeom>
            <a:noFill/>
          </p:spPr>
          <p:txBody>
            <a:bodyPr wrap="square" rtlCol="0">
              <a:spAutoFit/>
            </a:bodyPr>
            <a:lstStyle/>
            <a:p>
              <a:r>
                <a:rPr kumimoji="1" lang="en-US" altLang="zh-CN" sz="2000" b="1" dirty="0">
                  <a:latin typeface="Microsoft YaHei" panose="020B0503020204020204" pitchFamily="34" charset="-122"/>
                  <a:ea typeface="Microsoft YaHei" panose="020B0503020204020204" pitchFamily="34" charset="-122"/>
                </a:rPr>
                <a:t>D</a:t>
              </a:r>
              <a:endParaRPr kumimoji="1" lang="zh-CN" altLang="en-US" sz="2000" b="1" dirty="0">
                <a:latin typeface="Microsoft YaHei" panose="020B0503020204020204" pitchFamily="34" charset="-122"/>
                <a:ea typeface="Microsoft YaHei" panose="020B0503020204020204" pitchFamily="34" charset="-122"/>
              </a:endParaRPr>
            </a:p>
          </p:txBody>
        </p:sp>
      </p:grpSp>
      <p:sp>
        <p:nvSpPr>
          <p:cNvPr id="24" name="椭圆 23">
            <a:extLst>
              <a:ext uri="{FF2B5EF4-FFF2-40B4-BE49-F238E27FC236}">
                <a16:creationId xmlns:a16="http://schemas.microsoft.com/office/drawing/2014/main" id="{CD1830A6-74D8-E404-D365-79629A9C2ED1}"/>
              </a:ext>
            </a:extLst>
          </p:cNvPr>
          <p:cNvSpPr/>
          <p:nvPr/>
        </p:nvSpPr>
        <p:spPr>
          <a:xfrm>
            <a:off x="3295403" y="3987945"/>
            <a:ext cx="3014770" cy="2733530"/>
          </a:xfrm>
          <a:prstGeom prst="ellipse">
            <a:avLst/>
          </a:prstGeom>
          <a:noFill/>
          <a:ln w="28575">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CD7F2284-B7F0-DC35-950D-C09B0BAE0C1E}"/>
              </a:ext>
            </a:extLst>
          </p:cNvPr>
          <p:cNvSpPr/>
          <p:nvPr/>
        </p:nvSpPr>
        <p:spPr>
          <a:xfrm>
            <a:off x="5355154" y="3897767"/>
            <a:ext cx="3014770" cy="2733530"/>
          </a:xfrm>
          <a:prstGeom prst="ellipse">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标题 2">
            <a:extLst>
              <a:ext uri="{FF2B5EF4-FFF2-40B4-BE49-F238E27FC236}">
                <a16:creationId xmlns:a16="http://schemas.microsoft.com/office/drawing/2014/main" id="{475C8D55-91B1-1DF2-6CD6-418E9F215E24}"/>
              </a:ext>
            </a:extLst>
          </p:cNvPr>
          <p:cNvSpPr txBox="1">
            <a:spLocks/>
          </p:cNvSpPr>
          <p:nvPr/>
        </p:nvSpPr>
        <p:spPr>
          <a:xfrm>
            <a:off x="6478474" y="5513621"/>
            <a:ext cx="1180812"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200" dirty="0">
                <a:solidFill>
                  <a:schemeClr val="tx1"/>
                </a:solidFill>
                <a:effectLst/>
                <a:latin typeface="微软雅黑" panose="020B0503020204020204" pitchFamily="34" charset="-122"/>
                <a:ea typeface="微软雅黑" panose="020B0503020204020204" pitchFamily="34" charset="-122"/>
              </a:rPr>
              <a:t>隐蔽站</a:t>
            </a:r>
          </a:p>
        </p:txBody>
      </p:sp>
      <p:sp>
        <p:nvSpPr>
          <p:cNvPr id="28" name="右箭头 27">
            <a:extLst>
              <a:ext uri="{FF2B5EF4-FFF2-40B4-BE49-F238E27FC236}">
                <a16:creationId xmlns:a16="http://schemas.microsoft.com/office/drawing/2014/main" id="{67CAB217-6A6F-C89E-5192-9427ECE482D8}"/>
              </a:ext>
            </a:extLst>
          </p:cNvPr>
          <p:cNvSpPr/>
          <p:nvPr/>
        </p:nvSpPr>
        <p:spPr>
          <a:xfrm>
            <a:off x="5037041" y="5157692"/>
            <a:ext cx="464592" cy="349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右箭头 28">
            <a:extLst>
              <a:ext uri="{FF2B5EF4-FFF2-40B4-BE49-F238E27FC236}">
                <a16:creationId xmlns:a16="http://schemas.microsoft.com/office/drawing/2014/main" id="{50E85373-3163-D65E-AEA8-5E6B529C2E53}"/>
              </a:ext>
            </a:extLst>
          </p:cNvPr>
          <p:cNvSpPr/>
          <p:nvPr/>
        </p:nvSpPr>
        <p:spPr>
          <a:xfrm flipH="1">
            <a:off x="6223213" y="5164152"/>
            <a:ext cx="464592" cy="349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8356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P spid="24" grpId="0" animBg="1"/>
      <p:bldP spid="25" grpId="0" animBg="1"/>
      <p:bldP spid="26" grpId="0"/>
      <p:bldP spid="28" grpId="0" animBg="1"/>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DA7B6-32E7-2AFF-1F6A-FC7346CED77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8FF29FF-39EA-7284-C30C-31F48EC72770}"/>
              </a:ext>
            </a:extLst>
          </p:cNvPr>
          <p:cNvSpPr>
            <a:spLocks noGrp="1"/>
          </p:cNvSpPr>
          <p:nvPr>
            <p:ph type="sldNum" sz="quarter" idx="12"/>
          </p:nvPr>
        </p:nvSpPr>
        <p:spPr/>
        <p:txBody>
          <a:bodyPr/>
          <a:lstStyle/>
          <a:p>
            <a:fld id="{E663D701-F6D3-45BB-89CD-EE32AA93FC3C}" type="slidenum">
              <a:rPr lang="zh-CN" altLang="en-US" smtClean="0"/>
              <a:t>39</a:t>
            </a:fld>
            <a:endParaRPr lang="zh-CN" altLang="en-US" dirty="0"/>
          </a:p>
        </p:txBody>
      </p:sp>
      <p:sp>
        <p:nvSpPr>
          <p:cNvPr id="8" name="文本框 7">
            <a:extLst>
              <a:ext uri="{FF2B5EF4-FFF2-40B4-BE49-F238E27FC236}">
                <a16:creationId xmlns:a16="http://schemas.microsoft.com/office/drawing/2014/main" id="{6E35EAC8-B78E-3895-02AE-300146F7A484}"/>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7DAD7A01-055F-1DDA-3E26-50F23ACFA13B}"/>
              </a:ext>
            </a:extLst>
          </p:cNvPr>
          <p:cNvSpPr>
            <a:spLocks noGrp="1"/>
          </p:cNvSpPr>
          <p:nvPr>
            <p:ph type="title"/>
          </p:nvPr>
        </p:nvSpPr>
        <p:spPr>
          <a:xfrm>
            <a:off x="256032" y="681859"/>
            <a:ext cx="8631936" cy="630990"/>
          </a:xfrm>
        </p:spPr>
        <p:txBody>
          <a:bodyPr>
            <a:normAutofit/>
          </a:bodyPr>
          <a:lstStyle/>
          <a:p>
            <a:r>
              <a:rPr lang="zh-CN" altLang="en-US" sz="2800" dirty="0">
                <a:solidFill>
                  <a:schemeClr val="tx1"/>
                </a:solidFill>
                <a:effectLst/>
                <a:latin typeface="微软雅黑" panose="020B0503020204020204" pitchFamily="34" charset="-122"/>
                <a:ea typeface="微软雅黑" panose="020B0503020204020204" pitchFamily="34" charset="-122"/>
              </a:rPr>
              <a:t>问题：</a:t>
            </a:r>
            <a:r>
              <a:rPr lang="en-US" altLang="zh-CN" sz="2800" dirty="0">
                <a:solidFill>
                  <a:schemeClr val="tx1"/>
                </a:solidFill>
                <a:effectLst/>
                <a:latin typeface="微软雅黑" panose="020B0503020204020204" pitchFamily="34" charset="-122"/>
                <a:ea typeface="微软雅黑" panose="020B0503020204020204" pitchFamily="34" charset="-122"/>
              </a:rPr>
              <a:t>CSMA/CD</a:t>
            </a:r>
            <a:r>
              <a:rPr lang="zh-CN" altLang="en-US" sz="2800" dirty="0">
                <a:solidFill>
                  <a:schemeClr val="tx1"/>
                </a:solidFill>
                <a:effectLst/>
                <a:latin typeface="微软雅黑" panose="020B0503020204020204" pitchFamily="34" charset="-122"/>
                <a:ea typeface="微软雅黑" panose="020B0503020204020204" pitchFamily="34" charset="-122"/>
              </a:rPr>
              <a:t>协议是否适合无线传感器网络</a:t>
            </a:r>
          </a:p>
        </p:txBody>
      </p:sp>
      <p:sp>
        <p:nvSpPr>
          <p:cNvPr id="27" name="标题 2">
            <a:extLst>
              <a:ext uri="{FF2B5EF4-FFF2-40B4-BE49-F238E27FC236}">
                <a16:creationId xmlns:a16="http://schemas.microsoft.com/office/drawing/2014/main" id="{1F1212F4-A1B2-538D-B5E0-BC3CE2A2F26B}"/>
              </a:ext>
            </a:extLst>
          </p:cNvPr>
          <p:cNvSpPr txBox="1">
            <a:spLocks/>
          </p:cNvSpPr>
          <p:nvPr/>
        </p:nvSpPr>
        <p:spPr>
          <a:xfrm>
            <a:off x="256032" y="1312849"/>
            <a:ext cx="8434025"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200" dirty="0">
                <a:solidFill>
                  <a:schemeClr val="tx1"/>
                </a:solidFill>
                <a:effectLst/>
                <a:latin typeface="微软雅黑" panose="020B0503020204020204" pitchFamily="34" charset="-122"/>
                <a:ea typeface="微软雅黑" panose="020B0503020204020204" pitchFamily="34" charset="-122"/>
              </a:rPr>
              <a:t>应用于有线计算机网络，并不适合无线传输环境</a:t>
            </a:r>
          </a:p>
        </p:txBody>
      </p:sp>
      <p:sp>
        <p:nvSpPr>
          <p:cNvPr id="5" name="标题 2">
            <a:extLst>
              <a:ext uri="{FF2B5EF4-FFF2-40B4-BE49-F238E27FC236}">
                <a16:creationId xmlns:a16="http://schemas.microsoft.com/office/drawing/2014/main" id="{DFBFA9B6-1EE3-A9AE-6405-CE4C899B67A4}"/>
              </a:ext>
            </a:extLst>
          </p:cNvPr>
          <p:cNvSpPr txBox="1">
            <a:spLocks/>
          </p:cNvSpPr>
          <p:nvPr/>
        </p:nvSpPr>
        <p:spPr>
          <a:xfrm>
            <a:off x="256032" y="2005801"/>
            <a:ext cx="8434025" cy="39115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lnSpc>
                <a:spcPct val="130000"/>
              </a:lnSpc>
            </a:pPr>
            <a:r>
              <a:rPr lang="zh-CN" altLang="en-US" sz="2200" dirty="0">
                <a:solidFill>
                  <a:schemeClr val="tx1"/>
                </a:solidFill>
                <a:effectLst/>
                <a:latin typeface="微软雅黑" panose="020B0503020204020204" pitchFamily="34" charset="-122"/>
                <a:ea typeface="微软雅黑" panose="020B0503020204020204" pitchFamily="34" charset="-122"/>
              </a:rPr>
              <a:t>原因：</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457200" indent="-457200" algn="just">
              <a:lnSpc>
                <a:spcPct val="130000"/>
              </a:lnSpc>
              <a:buFont typeface="+mj-lt"/>
              <a:buAutoNum type="arabicPeriod"/>
            </a:pPr>
            <a:r>
              <a:rPr lang="zh-CN" altLang="en-US" sz="2200" u="sng" dirty="0">
                <a:solidFill>
                  <a:schemeClr val="tx1"/>
                </a:solidFill>
                <a:effectLst/>
                <a:latin typeface="微软雅黑" panose="020B0503020204020204" pitchFamily="34" charset="-122"/>
                <a:ea typeface="微软雅黑" panose="020B0503020204020204" pitchFamily="34" charset="-122"/>
              </a:rPr>
              <a:t>碰撞检测实现困难</a:t>
            </a:r>
            <a:endParaRPr lang="en-US" altLang="zh-CN" sz="2200" u="sng" dirty="0">
              <a:solidFill>
                <a:schemeClr val="tx1"/>
              </a:solidFill>
              <a:effectLst/>
              <a:latin typeface="微软雅黑" panose="020B0503020204020204" pitchFamily="34" charset="-122"/>
              <a:ea typeface="微软雅黑" panose="020B0503020204020204" pitchFamily="34" charset="-122"/>
            </a:endParaRPr>
          </a:p>
          <a:p>
            <a:pPr marL="914400" lvl="1" indent="-457200" algn="just">
              <a:lnSpc>
                <a:spcPct val="130000"/>
              </a:lnSpc>
              <a:buFont typeface="+mj-lt"/>
              <a:buAutoNum type="arabicPeriod"/>
            </a:pPr>
            <a:r>
              <a:rPr lang="zh-CN" altLang="en-US" sz="2200" dirty="0">
                <a:latin typeface="微软雅黑" panose="020B0503020204020204" pitchFamily="34" charset="-122"/>
                <a:ea typeface="微软雅黑" panose="020B0503020204020204" pitchFamily="34" charset="-122"/>
              </a:rPr>
              <a:t>有线网络可通过电压强度判断碰撞</a:t>
            </a:r>
            <a:endParaRPr lang="en-US" altLang="zh-CN" sz="2200" dirty="0">
              <a:latin typeface="微软雅黑" panose="020B0503020204020204" pitchFamily="34" charset="-122"/>
              <a:ea typeface="微软雅黑" panose="020B0503020204020204" pitchFamily="34" charset="-122"/>
            </a:endParaRPr>
          </a:p>
          <a:p>
            <a:pPr marL="914400" lvl="1" indent="-457200" algn="just">
              <a:lnSpc>
                <a:spcPct val="130000"/>
              </a:lnSpc>
              <a:buFont typeface="+mj-lt"/>
              <a:buAutoNum type="arabicPeriod"/>
            </a:pPr>
            <a:r>
              <a:rPr lang="zh-CN" altLang="en-US" sz="2200" dirty="0">
                <a:latin typeface="微软雅黑" panose="020B0503020204020204" pitchFamily="34" charset="-122"/>
                <a:ea typeface="微软雅黑" panose="020B0503020204020204" pitchFamily="34" charset="-122"/>
              </a:rPr>
              <a:t>无线网络衰减严重，存在噪声，很难通过电压判断</a:t>
            </a:r>
            <a:endParaRPr lang="en-US" altLang="zh-CN" sz="2200" dirty="0">
              <a:latin typeface="微软雅黑" panose="020B0503020204020204" pitchFamily="34" charset="-122"/>
              <a:ea typeface="微软雅黑" panose="020B0503020204020204" pitchFamily="34" charset="-122"/>
            </a:endParaRPr>
          </a:p>
          <a:p>
            <a:pPr marL="914400" lvl="1" indent="-457200" algn="just">
              <a:lnSpc>
                <a:spcPct val="130000"/>
              </a:lnSpc>
              <a:buFont typeface="+mj-lt"/>
              <a:buAutoNum type="arabicPeriod"/>
            </a:pPr>
            <a:r>
              <a:rPr lang="zh-CN" altLang="en-US" sz="2200" dirty="0">
                <a:latin typeface="微软雅黑" panose="020B0503020204020204" pitchFamily="34" charset="-122"/>
                <a:ea typeface="微软雅黑" panose="020B0503020204020204" pitchFamily="34" charset="-122"/>
              </a:rPr>
              <a:t>即使实现，也无法避免碰撞</a:t>
            </a:r>
            <a:endParaRPr lang="en-US" altLang="zh-CN" sz="2200" dirty="0">
              <a:latin typeface="微软雅黑" panose="020B0503020204020204" pitchFamily="34" charset="-122"/>
              <a:ea typeface="微软雅黑" panose="020B0503020204020204" pitchFamily="34" charset="-122"/>
            </a:endParaRPr>
          </a:p>
          <a:p>
            <a:pPr marL="457200" indent="-457200" algn="just">
              <a:lnSpc>
                <a:spcPct val="130000"/>
              </a:lnSpc>
              <a:buFont typeface="+mj-lt"/>
              <a:buAutoNum type="arabicPeriod"/>
            </a:pPr>
            <a:r>
              <a:rPr lang="zh-CN" altLang="en-US" sz="2200" u="sng" dirty="0">
                <a:solidFill>
                  <a:schemeClr val="tx1"/>
                </a:solidFill>
                <a:effectLst/>
                <a:latin typeface="微软雅黑" panose="020B0503020204020204" pitchFamily="34" charset="-122"/>
                <a:ea typeface="微软雅黑" panose="020B0503020204020204" pitchFamily="34" charset="-122"/>
              </a:rPr>
              <a:t>无线网络特殊问题</a:t>
            </a:r>
            <a:endParaRPr lang="en-US" altLang="zh-CN" sz="2200" u="sng" dirty="0">
              <a:solidFill>
                <a:schemeClr val="tx1"/>
              </a:solidFill>
              <a:effectLst/>
              <a:latin typeface="微软雅黑" panose="020B0503020204020204" pitchFamily="34" charset="-122"/>
              <a:ea typeface="微软雅黑" panose="020B0503020204020204" pitchFamily="34" charset="-122"/>
            </a:endParaRPr>
          </a:p>
          <a:p>
            <a:pPr lvl="2" indent="-457200" algn="just" defTabSz="914400">
              <a:lnSpc>
                <a:spcPct val="130000"/>
              </a:lnSpc>
              <a:spcBef>
                <a:spcPct val="0"/>
              </a:spcBef>
              <a:buFont typeface="+mj-lt"/>
              <a:buAutoNum type="arabicPeriod"/>
            </a:pPr>
            <a:r>
              <a:rPr lang="zh-CN" altLang="en-US" sz="2200" spc="300" dirty="0">
                <a:latin typeface="微软雅黑" panose="020B0503020204020204" pitchFamily="34" charset="-122"/>
                <a:ea typeface="微软雅黑" panose="020B0503020204020204" pitchFamily="34" charset="-122"/>
                <a:cs typeface="Times New Roman" panose="02020603050405020304" pitchFamily="18" charset="0"/>
              </a:rPr>
              <a:t>隐蔽站问题</a:t>
            </a:r>
            <a:endParaRPr lang="en-US" altLang="zh-CN" sz="2200" spc="300" dirty="0">
              <a:latin typeface="微软雅黑" panose="020B0503020204020204" pitchFamily="34" charset="-122"/>
              <a:ea typeface="微软雅黑" panose="020B0503020204020204" pitchFamily="34" charset="-122"/>
              <a:cs typeface="Times New Roman" panose="02020603050405020304" pitchFamily="18" charset="0"/>
            </a:endParaRPr>
          </a:p>
          <a:p>
            <a:pPr lvl="2" indent="-457200" algn="just" defTabSz="914400">
              <a:lnSpc>
                <a:spcPct val="130000"/>
              </a:lnSpc>
              <a:spcBef>
                <a:spcPct val="0"/>
              </a:spcBef>
              <a:buFont typeface="+mj-lt"/>
              <a:buAutoNum type="arabicPeriod"/>
            </a:pPr>
            <a:r>
              <a:rPr lang="zh-CN" altLang="en-US" sz="2200" spc="300" dirty="0">
                <a:latin typeface="微软雅黑" panose="020B0503020204020204" pitchFamily="34" charset="-122"/>
                <a:ea typeface="微软雅黑" panose="020B0503020204020204" pitchFamily="34" charset="-122"/>
                <a:cs typeface="Times New Roman" panose="02020603050405020304" pitchFamily="18" charset="0"/>
              </a:rPr>
              <a:t>暴漏站问题</a:t>
            </a:r>
            <a:endParaRPr lang="en-US" altLang="zh-CN" sz="2200" spc="300" dirty="0">
              <a:latin typeface="微软雅黑" panose="020B0503020204020204" pitchFamily="34" charset="-122"/>
              <a:ea typeface="微软雅黑" panose="020B0503020204020204" pitchFamily="34" charset="-122"/>
              <a:cs typeface="Times New Roman" panose="02020603050405020304" pitchFamily="18" charset="0"/>
            </a:endParaRPr>
          </a:p>
          <a:p>
            <a:pPr lvl="1" indent="-457200" algn="just" defTabSz="914400">
              <a:lnSpc>
                <a:spcPct val="130000"/>
              </a:lnSpc>
              <a:spcBef>
                <a:spcPct val="0"/>
              </a:spcBef>
              <a:buFont typeface="+mj-lt"/>
              <a:buAutoNum type="arabicPeriod"/>
            </a:pPr>
            <a:endParaRPr lang="en-US" altLang="zh-CN" sz="2200" b="1" spc="3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8" name="组合 17">
            <a:extLst>
              <a:ext uri="{FF2B5EF4-FFF2-40B4-BE49-F238E27FC236}">
                <a16:creationId xmlns:a16="http://schemas.microsoft.com/office/drawing/2014/main" id="{06649ED7-2AD6-1B4D-29EF-B4EED2E9559F}"/>
              </a:ext>
            </a:extLst>
          </p:cNvPr>
          <p:cNvGrpSpPr/>
          <p:nvPr/>
        </p:nvGrpSpPr>
        <p:grpSpPr>
          <a:xfrm>
            <a:off x="4198883" y="4905703"/>
            <a:ext cx="914400" cy="914400"/>
            <a:chOff x="4198883" y="4905703"/>
            <a:chExt cx="914400" cy="914400"/>
          </a:xfrm>
        </p:grpSpPr>
        <p:pic>
          <p:nvPicPr>
            <p:cNvPr id="9" name="图形 8" descr="显示器 纯色填充">
              <a:extLst>
                <a:ext uri="{FF2B5EF4-FFF2-40B4-BE49-F238E27FC236}">
                  <a16:creationId xmlns:a16="http://schemas.microsoft.com/office/drawing/2014/main" id="{C2F9FBCE-7AAC-D221-9639-C6B975D3B5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883" y="4905703"/>
              <a:ext cx="914400" cy="914400"/>
            </a:xfrm>
            <a:prstGeom prst="rect">
              <a:avLst/>
            </a:prstGeom>
          </p:spPr>
        </p:pic>
        <p:sp>
          <p:nvSpPr>
            <p:cNvPr id="10" name="文本框 9">
              <a:extLst>
                <a:ext uri="{FF2B5EF4-FFF2-40B4-BE49-F238E27FC236}">
                  <a16:creationId xmlns:a16="http://schemas.microsoft.com/office/drawing/2014/main" id="{F9086731-16F6-09BB-EB3A-B8212A80D3F9}"/>
                </a:ext>
              </a:extLst>
            </p:cNvPr>
            <p:cNvSpPr txBox="1"/>
            <p:nvPr/>
          </p:nvSpPr>
          <p:spPr>
            <a:xfrm>
              <a:off x="4473044" y="5113511"/>
              <a:ext cx="361715" cy="400110"/>
            </a:xfrm>
            <a:prstGeom prst="rect">
              <a:avLst/>
            </a:prstGeom>
            <a:noFill/>
          </p:spPr>
          <p:txBody>
            <a:bodyPr wrap="square" rtlCol="0">
              <a:spAutoFit/>
            </a:bodyPr>
            <a:lstStyle/>
            <a:p>
              <a:r>
                <a:rPr kumimoji="1" lang="en-US" altLang="zh-CN" sz="2000" b="1" dirty="0">
                  <a:latin typeface="Microsoft YaHei" panose="020B0503020204020204" pitchFamily="34" charset="-122"/>
                  <a:ea typeface="Microsoft YaHei" panose="020B0503020204020204" pitchFamily="34" charset="-122"/>
                </a:rPr>
                <a:t>A</a:t>
              </a:r>
              <a:endParaRPr kumimoji="1" lang="zh-CN" altLang="en-US" sz="2000" b="1" dirty="0">
                <a:latin typeface="Microsoft YaHei" panose="020B0503020204020204" pitchFamily="34" charset="-122"/>
                <a:ea typeface="Microsoft YaHei" panose="020B0503020204020204" pitchFamily="34" charset="-122"/>
              </a:endParaRPr>
            </a:p>
          </p:txBody>
        </p:sp>
      </p:grpSp>
      <p:grpSp>
        <p:nvGrpSpPr>
          <p:cNvPr id="19" name="组合 18">
            <a:extLst>
              <a:ext uri="{FF2B5EF4-FFF2-40B4-BE49-F238E27FC236}">
                <a16:creationId xmlns:a16="http://schemas.microsoft.com/office/drawing/2014/main" id="{11F0CD5B-85FA-B942-0A53-DC9D855D8925}"/>
              </a:ext>
            </a:extLst>
          </p:cNvPr>
          <p:cNvGrpSpPr/>
          <p:nvPr/>
        </p:nvGrpSpPr>
        <p:grpSpPr>
          <a:xfrm>
            <a:off x="5395773" y="4905703"/>
            <a:ext cx="914400" cy="914400"/>
            <a:chOff x="5395773" y="4905703"/>
            <a:chExt cx="914400" cy="914400"/>
          </a:xfrm>
        </p:grpSpPr>
        <p:pic>
          <p:nvPicPr>
            <p:cNvPr id="11" name="图形 10" descr="显示器 纯色填充">
              <a:extLst>
                <a:ext uri="{FF2B5EF4-FFF2-40B4-BE49-F238E27FC236}">
                  <a16:creationId xmlns:a16="http://schemas.microsoft.com/office/drawing/2014/main" id="{DF2EE54C-26A1-88B4-B0F5-9B8E6F29A4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5773" y="4905703"/>
              <a:ext cx="914400" cy="914400"/>
            </a:xfrm>
            <a:prstGeom prst="rect">
              <a:avLst/>
            </a:prstGeom>
          </p:spPr>
        </p:pic>
        <p:sp>
          <p:nvSpPr>
            <p:cNvPr id="12" name="文本框 11">
              <a:extLst>
                <a:ext uri="{FF2B5EF4-FFF2-40B4-BE49-F238E27FC236}">
                  <a16:creationId xmlns:a16="http://schemas.microsoft.com/office/drawing/2014/main" id="{B36FB537-0C1B-AFC0-59CE-5EA1BFBB9A45}"/>
                </a:ext>
              </a:extLst>
            </p:cNvPr>
            <p:cNvSpPr txBox="1"/>
            <p:nvPr/>
          </p:nvSpPr>
          <p:spPr>
            <a:xfrm>
              <a:off x="5669934" y="5113511"/>
              <a:ext cx="361715" cy="400110"/>
            </a:xfrm>
            <a:prstGeom prst="rect">
              <a:avLst/>
            </a:prstGeom>
            <a:noFill/>
          </p:spPr>
          <p:txBody>
            <a:bodyPr wrap="square" rtlCol="0">
              <a:spAutoFit/>
            </a:bodyPr>
            <a:lstStyle/>
            <a:p>
              <a:r>
                <a:rPr kumimoji="1" lang="en-US" altLang="zh-CN" sz="2000" b="1" dirty="0">
                  <a:latin typeface="Microsoft YaHei" panose="020B0503020204020204" pitchFamily="34" charset="-122"/>
                  <a:ea typeface="Microsoft YaHei" panose="020B0503020204020204" pitchFamily="34" charset="-122"/>
                </a:rPr>
                <a:t>B</a:t>
              </a:r>
              <a:endParaRPr kumimoji="1" lang="zh-CN" altLang="en-US" sz="2000" b="1" dirty="0">
                <a:latin typeface="Microsoft YaHei" panose="020B0503020204020204" pitchFamily="34" charset="-122"/>
                <a:ea typeface="Microsoft YaHei" panose="020B0503020204020204" pitchFamily="34" charset="-122"/>
              </a:endParaRPr>
            </a:p>
          </p:txBody>
        </p:sp>
      </p:grpSp>
      <p:grpSp>
        <p:nvGrpSpPr>
          <p:cNvPr id="20" name="组合 19">
            <a:extLst>
              <a:ext uri="{FF2B5EF4-FFF2-40B4-BE49-F238E27FC236}">
                <a16:creationId xmlns:a16="http://schemas.microsoft.com/office/drawing/2014/main" id="{EDB2F32F-A0E6-1D9B-6527-97880E6720EA}"/>
              </a:ext>
            </a:extLst>
          </p:cNvPr>
          <p:cNvGrpSpPr/>
          <p:nvPr/>
        </p:nvGrpSpPr>
        <p:grpSpPr>
          <a:xfrm>
            <a:off x="6592663" y="4905703"/>
            <a:ext cx="914400" cy="914400"/>
            <a:chOff x="6592663" y="4905703"/>
            <a:chExt cx="914400" cy="914400"/>
          </a:xfrm>
        </p:grpSpPr>
        <p:pic>
          <p:nvPicPr>
            <p:cNvPr id="13" name="图形 12" descr="显示器 纯色填充">
              <a:extLst>
                <a:ext uri="{FF2B5EF4-FFF2-40B4-BE49-F238E27FC236}">
                  <a16:creationId xmlns:a16="http://schemas.microsoft.com/office/drawing/2014/main" id="{761B62AC-573C-1D55-DEE6-B27608E63A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2663" y="4905703"/>
              <a:ext cx="914400" cy="914400"/>
            </a:xfrm>
            <a:prstGeom prst="rect">
              <a:avLst/>
            </a:prstGeom>
          </p:spPr>
        </p:pic>
        <p:sp>
          <p:nvSpPr>
            <p:cNvPr id="14" name="文本框 13">
              <a:extLst>
                <a:ext uri="{FF2B5EF4-FFF2-40B4-BE49-F238E27FC236}">
                  <a16:creationId xmlns:a16="http://schemas.microsoft.com/office/drawing/2014/main" id="{DD5B4FBD-C7E6-C52D-165D-D408A9612876}"/>
                </a:ext>
              </a:extLst>
            </p:cNvPr>
            <p:cNvSpPr txBox="1"/>
            <p:nvPr/>
          </p:nvSpPr>
          <p:spPr>
            <a:xfrm>
              <a:off x="6866824" y="5113511"/>
              <a:ext cx="361715" cy="400110"/>
            </a:xfrm>
            <a:prstGeom prst="rect">
              <a:avLst/>
            </a:prstGeom>
            <a:noFill/>
          </p:spPr>
          <p:txBody>
            <a:bodyPr wrap="square" rtlCol="0">
              <a:spAutoFit/>
            </a:bodyPr>
            <a:lstStyle/>
            <a:p>
              <a:r>
                <a:rPr kumimoji="1" lang="en-US" altLang="zh-CN" sz="2000" b="1" dirty="0">
                  <a:latin typeface="Microsoft YaHei" panose="020B0503020204020204" pitchFamily="34" charset="-122"/>
                  <a:ea typeface="Microsoft YaHei" panose="020B0503020204020204" pitchFamily="34" charset="-122"/>
                </a:rPr>
                <a:t>C</a:t>
              </a:r>
              <a:endParaRPr kumimoji="1" lang="zh-CN" altLang="en-US" sz="2000" b="1" dirty="0">
                <a:latin typeface="Microsoft YaHei" panose="020B0503020204020204" pitchFamily="34" charset="-122"/>
                <a:ea typeface="Microsoft YaHei" panose="020B0503020204020204" pitchFamily="34" charset="-122"/>
              </a:endParaRPr>
            </a:p>
          </p:txBody>
        </p:sp>
      </p:grpSp>
      <p:grpSp>
        <p:nvGrpSpPr>
          <p:cNvPr id="21" name="组合 20">
            <a:extLst>
              <a:ext uri="{FF2B5EF4-FFF2-40B4-BE49-F238E27FC236}">
                <a16:creationId xmlns:a16="http://schemas.microsoft.com/office/drawing/2014/main" id="{CAD78928-ABB5-A264-DD09-893C74DEA5D9}"/>
              </a:ext>
            </a:extLst>
          </p:cNvPr>
          <p:cNvGrpSpPr/>
          <p:nvPr/>
        </p:nvGrpSpPr>
        <p:grpSpPr>
          <a:xfrm>
            <a:off x="7775657" y="4899243"/>
            <a:ext cx="914400" cy="914400"/>
            <a:chOff x="7775657" y="4899243"/>
            <a:chExt cx="914400" cy="914400"/>
          </a:xfrm>
        </p:grpSpPr>
        <p:pic>
          <p:nvPicPr>
            <p:cNvPr id="15" name="图形 14" descr="显示器 纯色填充">
              <a:extLst>
                <a:ext uri="{FF2B5EF4-FFF2-40B4-BE49-F238E27FC236}">
                  <a16:creationId xmlns:a16="http://schemas.microsoft.com/office/drawing/2014/main" id="{883CF429-9872-892A-2C82-2CE7FF98A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5657" y="4899243"/>
              <a:ext cx="914400" cy="914400"/>
            </a:xfrm>
            <a:prstGeom prst="rect">
              <a:avLst/>
            </a:prstGeom>
          </p:spPr>
        </p:pic>
        <p:sp>
          <p:nvSpPr>
            <p:cNvPr id="17" name="文本框 16">
              <a:extLst>
                <a:ext uri="{FF2B5EF4-FFF2-40B4-BE49-F238E27FC236}">
                  <a16:creationId xmlns:a16="http://schemas.microsoft.com/office/drawing/2014/main" id="{FDF58FD4-2234-8683-D3A8-9AE380240C8F}"/>
                </a:ext>
              </a:extLst>
            </p:cNvPr>
            <p:cNvSpPr txBox="1"/>
            <p:nvPr/>
          </p:nvSpPr>
          <p:spPr>
            <a:xfrm>
              <a:off x="8049818" y="5107051"/>
              <a:ext cx="361715" cy="400110"/>
            </a:xfrm>
            <a:prstGeom prst="rect">
              <a:avLst/>
            </a:prstGeom>
            <a:noFill/>
          </p:spPr>
          <p:txBody>
            <a:bodyPr wrap="square" rtlCol="0">
              <a:spAutoFit/>
            </a:bodyPr>
            <a:lstStyle/>
            <a:p>
              <a:r>
                <a:rPr kumimoji="1" lang="en-US" altLang="zh-CN" sz="2000" b="1" dirty="0">
                  <a:latin typeface="Microsoft YaHei" panose="020B0503020204020204" pitchFamily="34" charset="-122"/>
                  <a:ea typeface="Microsoft YaHei" panose="020B0503020204020204" pitchFamily="34" charset="-122"/>
                </a:rPr>
                <a:t>D</a:t>
              </a:r>
              <a:endParaRPr kumimoji="1" lang="zh-CN" altLang="en-US" sz="2000" b="1" dirty="0">
                <a:latin typeface="Microsoft YaHei" panose="020B0503020204020204" pitchFamily="34" charset="-122"/>
                <a:ea typeface="Microsoft YaHei" panose="020B0503020204020204" pitchFamily="34" charset="-122"/>
              </a:endParaRPr>
            </a:p>
          </p:txBody>
        </p:sp>
      </p:grpSp>
      <p:sp>
        <p:nvSpPr>
          <p:cNvPr id="24" name="椭圆 23">
            <a:extLst>
              <a:ext uri="{FF2B5EF4-FFF2-40B4-BE49-F238E27FC236}">
                <a16:creationId xmlns:a16="http://schemas.microsoft.com/office/drawing/2014/main" id="{FF38C612-ABCA-567D-CC3F-092269D58739}"/>
              </a:ext>
            </a:extLst>
          </p:cNvPr>
          <p:cNvSpPr/>
          <p:nvPr/>
        </p:nvSpPr>
        <p:spPr>
          <a:xfrm>
            <a:off x="4162549" y="3956887"/>
            <a:ext cx="3014770" cy="2733530"/>
          </a:xfrm>
          <a:prstGeom prst="ellipse">
            <a:avLst/>
          </a:prstGeom>
          <a:noFill/>
          <a:ln w="28575">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A6B76227-D479-FDD4-825C-8B28AA745949}"/>
              </a:ext>
            </a:extLst>
          </p:cNvPr>
          <p:cNvSpPr/>
          <p:nvPr/>
        </p:nvSpPr>
        <p:spPr>
          <a:xfrm>
            <a:off x="5561495" y="3956887"/>
            <a:ext cx="3014770" cy="2733530"/>
          </a:xfrm>
          <a:prstGeom prst="ellipse">
            <a:avLst/>
          </a:prstGeom>
          <a:noFill/>
          <a:ln w="28575">
            <a:solidFill>
              <a:srgbClr val="C0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标题 2">
            <a:extLst>
              <a:ext uri="{FF2B5EF4-FFF2-40B4-BE49-F238E27FC236}">
                <a16:creationId xmlns:a16="http://schemas.microsoft.com/office/drawing/2014/main" id="{91B1F2C1-2B06-BA7F-AEB0-988A38B49242}"/>
              </a:ext>
            </a:extLst>
          </p:cNvPr>
          <p:cNvSpPr txBox="1">
            <a:spLocks/>
          </p:cNvSpPr>
          <p:nvPr/>
        </p:nvSpPr>
        <p:spPr>
          <a:xfrm>
            <a:off x="6478474" y="5513621"/>
            <a:ext cx="1180812"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200" dirty="0">
                <a:solidFill>
                  <a:schemeClr val="tx1"/>
                </a:solidFill>
                <a:effectLst/>
                <a:latin typeface="微软雅黑" panose="020B0503020204020204" pitchFamily="34" charset="-122"/>
                <a:ea typeface="微软雅黑" panose="020B0503020204020204" pitchFamily="34" charset="-122"/>
              </a:rPr>
              <a:t>暴漏站</a:t>
            </a:r>
          </a:p>
        </p:txBody>
      </p:sp>
      <p:sp>
        <p:nvSpPr>
          <p:cNvPr id="2" name="右箭头 1">
            <a:extLst>
              <a:ext uri="{FF2B5EF4-FFF2-40B4-BE49-F238E27FC236}">
                <a16:creationId xmlns:a16="http://schemas.microsoft.com/office/drawing/2014/main" id="{1D1E4BE6-FE79-E173-4F9B-E81B048FC32A}"/>
              </a:ext>
            </a:extLst>
          </p:cNvPr>
          <p:cNvSpPr/>
          <p:nvPr/>
        </p:nvSpPr>
        <p:spPr>
          <a:xfrm>
            <a:off x="7430595" y="5138831"/>
            <a:ext cx="464592" cy="349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右箭头 5">
            <a:extLst>
              <a:ext uri="{FF2B5EF4-FFF2-40B4-BE49-F238E27FC236}">
                <a16:creationId xmlns:a16="http://schemas.microsoft.com/office/drawing/2014/main" id="{1BA632AD-2173-BB9C-0EBA-B9122FEEBB9F}"/>
              </a:ext>
            </a:extLst>
          </p:cNvPr>
          <p:cNvSpPr/>
          <p:nvPr/>
        </p:nvSpPr>
        <p:spPr>
          <a:xfrm flipH="1">
            <a:off x="5011104" y="5157692"/>
            <a:ext cx="464592" cy="349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 2">
            <a:extLst>
              <a:ext uri="{FF2B5EF4-FFF2-40B4-BE49-F238E27FC236}">
                <a16:creationId xmlns:a16="http://schemas.microsoft.com/office/drawing/2014/main" id="{A999C9DA-5C79-0872-5556-901CC06BFB79}"/>
              </a:ext>
            </a:extLst>
          </p:cNvPr>
          <p:cNvSpPr txBox="1">
            <a:spLocks/>
          </p:cNvSpPr>
          <p:nvPr/>
        </p:nvSpPr>
        <p:spPr>
          <a:xfrm>
            <a:off x="256031" y="5545151"/>
            <a:ext cx="4095251" cy="914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200" dirty="0">
                <a:solidFill>
                  <a:srgbClr val="C00000"/>
                </a:solidFill>
                <a:effectLst/>
                <a:latin typeface="微软雅黑" panose="020B0503020204020204" pitchFamily="34" charset="-122"/>
                <a:ea typeface="微软雅黑" panose="020B0503020204020204" pitchFamily="34" charset="-122"/>
              </a:rPr>
              <a:t>检测到空闲未必真空闲</a:t>
            </a:r>
            <a:endParaRPr lang="en-US" altLang="zh-CN" sz="2200" dirty="0">
              <a:solidFill>
                <a:srgbClr val="C00000"/>
              </a:solidFill>
              <a:effectLst/>
              <a:latin typeface="微软雅黑" panose="020B0503020204020204" pitchFamily="34" charset="-122"/>
              <a:ea typeface="微软雅黑" panose="020B0503020204020204" pitchFamily="34" charset="-122"/>
            </a:endParaRPr>
          </a:p>
          <a:p>
            <a:pPr>
              <a:lnSpc>
                <a:spcPct val="130000"/>
              </a:lnSpc>
            </a:pPr>
            <a:r>
              <a:rPr lang="zh-CN" altLang="en-US" sz="2200" dirty="0">
                <a:solidFill>
                  <a:srgbClr val="C00000"/>
                </a:solidFill>
                <a:effectLst/>
                <a:latin typeface="微软雅黑" panose="020B0503020204020204" pitchFamily="34" charset="-122"/>
                <a:ea typeface="微软雅黑" panose="020B0503020204020204" pitchFamily="34" charset="-122"/>
              </a:rPr>
              <a:t>检测到繁忙也未必真繁忙</a:t>
            </a:r>
          </a:p>
        </p:txBody>
      </p:sp>
    </p:spTree>
    <p:extLst>
      <p:ext uri="{BB962C8B-B14F-4D97-AF65-F5344CB8AC3E}">
        <p14:creationId xmlns:p14="http://schemas.microsoft.com/office/powerpoint/2010/main" val="370209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2"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4</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256032" y="1254439"/>
            <a:ext cx="8387550" cy="525657"/>
          </a:xfrm>
          <a:prstGeom prst="rect">
            <a:avLst/>
          </a:prstGeom>
          <a:noFill/>
        </p:spPr>
        <p:txBody>
          <a:bodyPr wrap="square" rtlCol="0">
            <a:spAutoFit/>
          </a:bodyPr>
          <a:lstStyle/>
          <a:p>
            <a:pPr algn="just">
              <a:lnSpc>
                <a:spcPct val="13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将网络层的数据包</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(IP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数据报</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封装成数据帧</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(frame)</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681859"/>
            <a:ext cx="8631936" cy="630990"/>
          </a:xfrm>
        </p:spPr>
        <p:txBody>
          <a:bodyPr>
            <a:normAutofit/>
          </a:bodyPr>
          <a:lstStyle/>
          <a:p>
            <a:r>
              <a:rPr lang="zh-CN" altLang="en-US" sz="3200" dirty="0">
                <a:solidFill>
                  <a:schemeClr val="tx1"/>
                </a:solidFill>
                <a:effectLst/>
                <a:latin typeface="微软雅黑" panose="020B0503020204020204" pitchFamily="34" charset="-122"/>
                <a:ea typeface="微软雅黑" panose="020B0503020204020204" pitchFamily="34" charset="-122"/>
              </a:rPr>
              <a:t>一、封装成帧</a:t>
            </a:r>
          </a:p>
        </p:txBody>
      </p:sp>
      <p:sp>
        <p:nvSpPr>
          <p:cNvPr id="17" name="矩形 16">
            <a:extLst>
              <a:ext uri="{FF2B5EF4-FFF2-40B4-BE49-F238E27FC236}">
                <a16:creationId xmlns:a16="http://schemas.microsoft.com/office/drawing/2014/main" id="{FFDE38D1-C5C4-4A20-A156-FA3CE68D9E7A}"/>
              </a:ext>
            </a:extLst>
          </p:cNvPr>
          <p:cNvSpPr/>
          <p:nvPr/>
        </p:nvSpPr>
        <p:spPr>
          <a:xfrm>
            <a:off x="443709" y="1907123"/>
            <a:ext cx="925615" cy="826976"/>
          </a:xfrm>
          <a:prstGeom prst="rect">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目的地址</a:t>
            </a:r>
          </a:p>
        </p:txBody>
      </p:sp>
      <p:sp>
        <p:nvSpPr>
          <p:cNvPr id="18" name="矩形 17">
            <a:extLst>
              <a:ext uri="{FF2B5EF4-FFF2-40B4-BE49-F238E27FC236}">
                <a16:creationId xmlns:a16="http://schemas.microsoft.com/office/drawing/2014/main" id="{7DE643E3-BE9B-4700-97AA-0F321A7FE35C}"/>
              </a:ext>
            </a:extLst>
          </p:cNvPr>
          <p:cNvSpPr/>
          <p:nvPr/>
        </p:nvSpPr>
        <p:spPr>
          <a:xfrm>
            <a:off x="1505960" y="1895750"/>
            <a:ext cx="925615" cy="826976"/>
          </a:xfrm>
          <a:prstGeom prst="rect">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源</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地址</a:t>
            </a:r>
          </a:p>
        </p:txBody>
      </p:sp>
      <p:sp>
        <p:nvSpPr>
          <p:cNvPr id="19" name="矩形 18">
            <a:extLst>
              <a:ext uri="{FF2B5EF4-FFF2-40B4-BE49-F238E27FC236}">
                <a16:creationId xmlns:a16="http://schemas.microsoft.com/office/drawing/2014/main" id="{911D8EEE-390F-4736-8D07-3209309A7253}"/>
              </a:ext>
            </a:extLst>
          </p:cNvPr>
          <p:cNvSpPr/>
          <p:nvPr/>
        </p:nvSpPr>
        <p:spPr>
          <a:xfrm>
            <a:off x="2568211" y="1895750"/>
            <a:ext cx="1403286" cy="826976"/>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持续时间</a:t>
            </a:r>
          </a:p>
        </p:txBody>
      </p:sp>
      <p:sp>
        <p:nvSpPr>
          <p:cNvPr id="20" name="矩形 19">
            <a:extLst>
              <a:ext uri="{FF2B5EF4-FFF2-40B4-BE49-F238E27FC236}">
                <a16:creationId xmlns:a16="http://schemas.microsoft.com/office/drawing/2014/main" id="{9003FDCE-4202-434F-B644-0D7F7CE8FE3A}"/>
              </a:ext>
            </a:extLst>
          </p:cNvPr>
          <p:cNvSpPr/>
          <p:nvPr/>
        </p:nvSpPr>
        <p:spPr>
          <a:xfrm>
            <a:off x="4108133" y="1895750"/>
            <a:ext cx="3143375" cy="826976"/>
          </a:xfrm>
          <a:prstGeom prst="rect">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数据</a:t>
            </a:r>
          </a:p>
        </p:txBody>
      </p:sp>
      <p:sp>
        <p:nvSpPr>
          <p:cNvPr id="21" name="矩形 20">
            <a:extLst>
              <a:ext uri="{FF2B5EF4-FFF2-40B4-BE49-F238E27FC236}">
                <a16:creationId xmlns:a16="http://schemas.microsoft.com/office/drawing/2014/main" id="{FC14F7D6-31D1-4194-8C41-B3257FE79851}"/>
              </a:ext>
            </a:extLst>
          </p:cNvPr>
          <p:cNvSpPr/>
          <p:nvPr/>
        </p:nvSpPr>
        <p:spPr>
          <a:xfrm>
            <a:off x="7388144" y="1895750"/>
            <a:ext cx="925615" cy="826976"/>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FCS</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54F24F3C-E4DB-4E91-8896-4DB3794498C5}"/>
              </a:ext>
            </a:extLst>
          </p:cNvPr>
          <p:cNvSpPr txBox="1"/>
          <p:nvPr/>
        </p:nvSpPr>
        <p:spPr>
          <a:xfrm>
            <a:off x="2778532" y="2799753"/>
            <a:ext cx="1133765" cy="525657"/>
          </a:xfrm>
          <a:prstGeom prst="rect">
            <a:avLst/>
          </a:prstGeom>
          <a:noFill/>
        </p:spPr>
        <p:txBody>
          <a:bodyPr wrap="square" rtlCol="0">
            <a:spAutoFit/>
          </a:bodyPr>
          <a:lstStyle/>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字节</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D0BFB20E-FC77-4883-BE38-BAF2379374F6}"/>
              </a:ext>
            </a:extLst>
          </p:cNvPr>
          <p:cNvSpPr txBox="1"/>
          <p:nvPr/>
        </p:nvSpPr>
        <p:spPr>
          <a:xfrm>
            <a:off x="4630436" y="2799753"/>
            <a:ext cx="2098767" cy="525657"/>
          </a:xfrm>
          <a:prstGeom prst="rect">
            <a:avLst/>
          </a:prstGeom>
          <a:noFill/>
        </p:spPr>
        <p:txBody>
          <a:bodyPr wrap="square" rtlCol="0">
            <a:spAutoFit/>
          </a:bodyPr>
          <a:lstStyle/>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46-1500</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字节</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5074E6E4-2573-4906-A968-E024E485D4BC}"/>
              </a:ext>
            </a:extLst>
          </p:cNvPr>
          <p:cNvSpPr txBox="1"/>
          <p:nvPr/>
        </p:nvSpPr>
        <p:spPr>
          <a:xfrm>
            <a:off x="7447342" y="2799753"/>
            <a:ext cx="1103898" cy="525657"/>
          </a:xfrm>
          <a:prstGeom prst="rect">
            <a:avLst/>
          </a:prstGeom>
          <a:noFill/>
        </p:spPr>
        <p:txBody>
          <a:bodyPr wrap="square" rtlCol="0">
            <a:spAutoFit/>
          </a:bodyPr>
          <a:lstStyle/>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字节</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603B5EDF-20AB-45A2-B14B-B53112CF3EBF}"/>
              </a:ext>
            </a:extLst>
          </p:cNvPr>
          <p:cNvSpPr txBox="1"/>
          <p:nvPr/>
        </p:nvSpPr>
        <p:spPr>
          <a:xfrm>
            <a:off x="1493510" y="2799753"/>
            <a:ext cx="1133765" cy="525657"/>
          </a:xfrm>
          <a:prstGeom prst="rect">
            <a:avLst/>
          </a:prstGeom>
          <a:noFill/>
        </p:spPr>
        <p:txBody>
          <a:bodyPr wrap="square" rtlCol="0">
            <a:spAutoFit/>
          </a:bodyPr>
          <a:lstStyle/>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字节</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E211085C-9BAC-47DF-B0D1-D1AB513EAC8C}"/>
              </a:ext>
            </a:extLst>
          </p:cNvPr>
          <p:cNvSpPr txBox="1"/>
          <p:nvPr/>
        </p:nvSpPr>
        <p:spPr>
          <a:xfrm>
            <a:off x="443709" y="2799753"/>
            <a:ext cx="1133765" cy="525657"/>
          </a:xfrm>
          <a:prstGeom prst="rect">
            <a:avLst/>
          </a:prstGeom>
          <a:noFill/>
        </p:spPr>
        <p:txBody>
          <a:bodyPr wrap="square" rtlCol="0">
            <a:spAutoFit/>
          </a:bodyPr>
          <a:lstStyle/>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字节</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EB9B4C2A-0F6C-4DF3-8E78-5B67EF4BF746}"/>
              </a:ext>
            </a:extLst>
          </p:cNvPr>
          <p:cNvSpPr txBox="1"/>
          <p:nvPr/>
        </p:nvSpPr>
        <p:spPr>
          <a:xfrm>
            <a:off x="312741" y="3486943"/>
            <a:ext cx="5401122" cy="525657"/>
          </a:xfrm>
          <a:prstGeom prst="rect">
            <a:avLst/>
          </a:prstGeom>
          <a:noFill/>
        </p:spPr>
        <p:txBody>
          <a:bodyPr wrap="square" rtlCol="0">
            <a:spAutoFit/>
          </a:bodyPr>
          <a:lstStyle/>
          <a:p>
            <a:pPr algn="just">
              <a:lnSpc>
                <a:spcPct val="13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目的地址和源地址指的是</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文本框 27">
            <a:extLst>
              <a:ext uri="{FF2B5EF4-FFF2-40B4-BE49-F238E27FC236}">
                <a16:creationId xmlns:a16="http://schemas.microsoft.com/office/drawing/2014/main" id="{76DE1A43-8F8A-4FA2-8404-F7AE2785F955}"/>
              </a:ext>
            </a:extLst>
          </p:cNvPr>
          <p:cNvSpPr txBox="1"/>
          <p:nvPr/>
        </p:nvSpPr>
        <p:spPr>
          <a:xfrm>
            <a:off x="312741" y="3978170"/>
            <a:ext cx="8001018" cy="2446182"/>
          </a:xfrm>
          <a:prstGeom prst="rect">
            <a:avLst/>
          </a:prstGeom>
          <a:noFill/>
        </p:spPr>
        <p:txBody>
          <a:bodyPr wrap="square" rtlCol="0">
            <a:spAutoFit/>
          </a:bodyPr>
          <a:lstStyle/>
          <a:p>
            <a:pPr algn="just">
              <a:lnSpc>
                <a:spcPct val="130000"/>
              </a:lnSpc>
            </a:pP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持续时间：</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该帧传输预计所需时间（包括</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ACK</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帧返回）；</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类型：</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网络层使用的协议类型；</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数据：</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网络层</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IP</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数据报；</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FCS</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帧校验序列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(Frame Check Sequence)</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，检查数据帧的完整性；</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7861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7" grpId="0" animBg="1"/>
      <p:bldP spid="18" grpId="0" animBg="1"/>
      <p:bldP spid="19" grpId="0" animBg="1"/>
      <p:bldP spid="20" grpId="0" animBg="1"/>
      <p:bldP spid="21" grpId="0" animBg="1"/>
      <p:bldP spid="22" grpId="0"/>
      <p:bldP spid="23" grpId="0"/>
      <p:bldP spid="24" grpId="0"/>
      <p:bldP spid="25" grpId="0"/>
      <p:bldP spid="26" grpId="0"/>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40</a:t>
            </a:fld>
            <a:endParaRPr lang="zh-CN" altLang="en-US"/>
          </a:p>
        </p:txBody>
      </p:sp>
      <p:sp>
        <p:nvSpPr>
          <p:cNvPr id="2" name="文本框 1"/>
          <p:cNvSpPr txBox="1"/>
          <p:nvPr/>
        </p:nvSpPr>
        <p:spPr>
          <a:xfrm>
            <a:off x="272374" y="482390"/>
            <a:ext cx="8615594" cy="1742657"/>
          </a:xfrm>
          <a:prstGeom prst="rect">
            <a:avLst/>
          </a:prstGeom>
          <a:noFill/>
        </p:spPr>
        <p:txBody>
          <a:bodyPr wrap="square" rtlCol="0">
            <a:spAutoFit/>
          </a:bodyPr>
          <a:lstStyle/>
          <a:p>
            <a:pPr>
              <a:spcAft>
                <a:spcPts val="600"/>
              </a:spcAft>
            </a:pPr>
            <a:r>
              <a:rPr lang="zh-CN" altLang="zh-CN" sz="2800" b="1"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rPr>
              <a:t>基于</a:t>
            </a:r>
            <a:r>
              <a:rPr lang="en-US" altLang="zh-CN" sz="2800" b="1"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rPr>
              <a:t>RTS/CTS</a:t>
            </a:r>
            <a:r>
              <a:rPr lang="zh-CN" altLang="zh-CN" sz="2800" b="1"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rPr>
              <a:t>的信道预约机制</a:t>
            </a:r>
            <a:endParaRPr lang="en-US" altLang="zh-CN" sz="2800" b="1" dirty="0">
              <a:solidFill>
                <a:schemeClr val="accent5">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514350" indent="-514350">
              <a:lnSpc>
                <a:spcPct val="130000"/>
              </a:lnSpc>
              <a:spcAft>
                <a:spcPts val="600"/>
              </a:spcAft>
              <a:buFont typeface="+mj-ea"/>
              <a:buAutoNum type="circleNumDbPlain"/>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高效利用信道资源</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允许同时有多个节点间的通信</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marL="514350" indent="-514350">
              <a:lnSpc>
                <a:spcPct val="130000"/>
              </a:lnSpc>
              <a:spcAft>
                <a:spcPts val="600"/>
              </a:spcAft>
              <a:buFont typeface="+mj-ea"/>
              <a:buAutoNum type="circleNumDbPlain"/>
            </a:pP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解决隐蔽站问题</a:t>
            </a:r>
            <a:endPar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304243" y="2619261"/>
            <a:ext cx="4275928" cy="3336794"/>
            <a:chOff x="304243" y="2619261"/>
            <a:chExt cx="4275928" cy="3336794"/>
          </a:xfrm>
        </p:grpSpPr>
        <p:pic>
          <p:nvPicPr>
            <p:cNvPr id="9" name="图片 8"/>
            <p:cNvPicPr>
              <a:picLocks noChangeAspect="1"/>
            </p:cNvPicPr>
            <p:nvPr/>
          </p:nvPicPr>
          <p:blipFill>
            <a:blip r:embed="rId3"/>
            <a:stretch>
              <a:fillRect/>
            </a:stretch>
          </p:blipFill>
          <p:spPr>
            <a:xfrm>
              <a:off x="304243" y="2619261"/>
              <a:ext cx="4275928" cy="2655645"/>
            </a:xfrm>
            <a:prstGeom prst="rect">
              <a:avLst/>
            </a:prstGeom>
          </p:spPr>
        </p:pic>
        <p:sp>
          <p:nvSpPr>
            <p:cNvPr id="3" name="文本框 2"/>
            <p:cNvSpPr txBox="1"/>
            <p:nvPr/>
          </p:nvSpPr>
          <p:spPr>
            <a:xfrm>
              <a:off x="1760220" y="5555945"/>
              <a:ext cx="1633781" cy="400110"/>
            </a:xfrm>
            <a:prstGeom prst="rect">
              <a:avLst/>
            </a:prstGeom>
            <a:noFill/>
          </p:spPr>
          <p:txBody>
            <a:bodyPr wrap="none" rtlCol="0">
              <a:spAutoFit/>
            </a:bodyPr>
            <a:lstStyle/>
            <a:p>
              <a:r>
                <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rPr>
                <a:t>(a) </a:t>
              </a: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信道预约</a:t>
              </a:r>
            </a:p>
          </p:txBody>
        </p:sp>
      </p:grpSp>
      <p:grpSp>
        <p:nvGrpSpPr>
          <p:cNvPr id="6" name="组合 5"/>
          <p:cNvGrpSpPr/>
          <p:nvPr/>
        </p:nvGrpSpPr>
        <p:grpSpPr>
          <a:xfrm>
            <a:off x="4796071" y="2512460"/>
            <a:ext cx="3947230" cy="3398862"/>
            <a:chOff x="4796071" y="2484326"/>
            <a:chExt cx="3947230" cy="3398862"/>
          </a:xfrm>
        </p:grpSpPr>
        <p:pic>
          <p:nvPicPr>
            <p:cNvPr id="10" name="图片 9"/>
            <p:cNvPicPr>
              <a:picLocks noChangeAspect="1"/>
            </p:cNvPicPr>
            <p:nvPr/>
          </p:nvPicPr>
          <p:blipFill>
            <a:blip r:embed="rId4"/>
            <a:stretch>
              <a:fillRect/>
            </a:stretch>
          </p:blipFill>
          <p:spPr>
            <a:xfrm>
              <a:off x="4796071" y="2484326"/>
              <a:ext cx="3947230" cy="2804800"/>
            </a:xfrm>
            <a:prstGeom prst="rect">
              <a:avLst/>
            </a:prstGeom>
          </p:spPr>
        </p:pic>
        <p:sp>
          <p:nvSpPr>
            <p:cNvPr id="11" name="文本框 10"/>
            <p:cNvSpPr txBox="1"/>
            <p:nvPr/>
          </p:nvSpPr>
          <p:spPr>
            <a:xfrm>
              <a:off x="6195378" y="5483078"/>
              <a:ext cx="1739931" cy="400110"/>
            </a:xfrm>
            <a:prstGeom prst="rect">
              <a:avLst/>
            </a:prstGeom>
            <a:noFill/>
          </p:spPr>
          <p:txBody>
            <a:bodyPr wrap="square" rtlCol="0">
              <a:spAutoFit/>
            </a:bodyPr>
            <a:lstStyle/>
            <a:p>
              <a:r>
                <a:rPr lang="en-US" altLang="zh-CN" sz="2000" b="1" dirty="0">
                  <a:latin typeface="Microsoft YaHei" panose="020B0503020204020204" pitchFamily="34" charset="-122"/>
                  <a:ea typeface="Microsoft YaHei" panose="020B0503020204020204" pitchFamily="34" charset="-122"/>
                  <a:cs typeface="Times New Roman" panose="02020603050405020304" pitchFamily="18" charset="0"/>
                </a:rPr>
                <a:t>(b) </a:t>
              </a: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数据传输</a:t>
              </a:r>
            </a:p>
          </p:txBody>
        </p:sp>
      </p:grpSp>
      <p:sp>
        <p:nvSpPr>
          <p:cNvPr id="12" name="文本框 11">
            <a:extLst>
              <a:ext uri="{FF2B5EF4-FFF2-40B4-BE49-F238E27FC236}">
                <a16:creationId xmlns:a16="http://schemas.microsoft.com/office/drawing/2014/main" id="{48A20EEA-64E2-1B68-CBD2-69F9F85493EE}"/>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3" name="文本框 12">
            <a:extLst>
              <a:ext uri="{FF2B5EF4-FFF2-40B4-BE49-F238E27FC236}">
                <a16:creationId xmlns:a16="http://schemas.microsoft.com/office/drawing/2014/main" id="{9C4A7329-70B1-4CF5-9F0C-F0BA8596DDC7}"/>
              </a:ext>
            </a:extLst>
          </p:cNvPr>
          <p:cNvSpPr txBox="1"/>
          <p:nvPr/>
        </p:nvSpPr>
        <p:spPr>
          <a:xfrm>
            <a:off x="2600143" y="6123554"/>
            <a:ext cx="3960055" cy="597921"/>
          </a:xfrm>
          <a:prstGeom prst="rect">
            <a:avLst/>
          </a:prstGeom>
          <a:solidFill>
            <a:schemeClr val="accent5">
              <a:lumMod val="60000"/>
              <a:lumOff val="40000"/>
            </a:schemeClr>
          </a:solidFill>
          <a:ln w="19050">
            <a:solidFill>
              <a:schemeClr val="tx1"/>
            </a:solidFill>
          </a:ln>
        </p:spPr>
        <p:txBody>
          <a:bodyPr wrap="square">
            <a:spAutoFit/>
          </a:bodyPr>
          <a:lstStyle/>
          <a:p>
            <a:pPr algn="ctr">
              <a:lnSpc>
                <a:spcPct val="130000"/>
              </a:lnSpc>
              <a:spcAft>
                <a:spcPts val="600"/>
              </a:spcAft>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未解决暴露站的问题</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5464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amond(in)">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32"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out)">
                                      <p:cBhvr>
                                        <p:cTn id="20" dur="2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5C571-7673-22C7-C8F3-33BB96EBB5EB}"/>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C3DFA44-0FF7-04A9-861F-CD9AAD9B84A4}"/>
              </a:ext>
            </a:extLst>
          </p:cNvPr>
          <p:cNvSpPr>
            <a:spLocks noGrp="1"/>
          </p:cNvSpPr>
          <p:nvPr>
            <p:ph type="sldNum" sz="quarter" idx="12"/>
          </p:nvPr>
        </p:nvSpPr>
        <p:spPr/>
        <p:txBody>
          <a:bodyPr/>
          <a:lstStyle/>
          <a:p>
            <a:fld id="{E663D701-F6D3-45BB-89CD-EE32AA93FC3C}" type="slidenum">
              <a:rPr lang="zh-CN" altLang="en-US" smtClean="0"/>
              <a:t>41</a:t>
            </a:fld>
            <a:endParaRPr lang="zh-CN" altLang="en-US" dirty="0"/>
          </a:p>
        </p:txBody>
      </p:sp>
      <p:sp>
        <p:nvSpPr>
          <p:cNvPr id="8" name="文本框 7">
            <a:extLst>
              <a:ext uri="{FF2B5EF4-FFF2-40B4-BE49-F238E27FC236}">
                <a16:creationId xmlns:a16="http://schemas.microsoft.com/office/drawing/2014/main" id="{2930A1CB-4524-64D2-FDA5-BF40EB1FEC28}"/>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B038AF54-161F-9A89-C834-901D1C166831}"/>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4-2(b) CSMA/CA</a:t>
            </a:r>
            <a:r>
              <a:rPr lang="zh-CN" altLang="en-US" sz="2800" dirty="0">
                <a:solidFill>
                  <a:schemeClr val="tx1"/>
                </a:solidFill>
                <a:effectLst/>
                <a:latin typeface="微软雅黑" panose="020B0503020204020204" pitchFamily="34" charset="-122"/>
                <a:ea typeface="微软雅黑" panose="020B0503020204020204" pitchFamily="34" charset="-122"/>
              </a:rPr>
              <a:t>协议</a:t>
            </a:r>
          </a:p>
        </p:txBody>
      </p:sp>
      <p:sp>
        <p:nvSpPr>
          <p:cNvPr id="27" name="标题 2">
            <a:extLst>
              <a:ext uri="{FF2B5EF4-FFF2-40B4-BE49-F238E27FC236}">
                <a16:creationId xmlns:a16="http://schemas.microsoft.com/office/drawing/2014/main" id="{969683AE-CA05-FEFC-61BF-59B85E80E177}"/>
              </a:ext>
            </a:extLst>
          </p:cNvPr>
          <p:cNvSpPr txBox="1">
            <a:spLocks/>
          </p:cNvSpPr>
          <p:nvPr/>
        </p:nvSpPr>
        <p:spPr>
          <a:xfrm>
            <a:off x="256032" y="1312849"/>
            <a:ext cx="8434025" cy="38792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200" b="0" dirty="0">
                <a:solidFill>
                  <a:schemeClr val="tx1"/>
                </a:solidFill>
                <a:effectLst/>
                <a:ea typeface="+mn-ea"/>
              </a:rPr>
              <a:t>无线网络采用</a:t>
            </a:r>
            <a:r>
              <a:rPr lang="en-US" altLang="zh-CN" sz="2200" b="0" dirty="0">
                <a:solidFill>
                  <a:schemeClr val="tx1"/>
                </a:solidFill>
                <a:effectLst/>
                <a:ea typeface="+mn-ea"/>
              </a:rPr>
              <a:t>CSMA/CA</a:t>
            </a:r>
            <a:r>
              <a:rPr lang="zh-CN" altLang="en-US" sz="2200" b="0" dirty="0">
                <a:solidFill>
                  <a:schemeClr val="tx1"/>
                </a:solidFill>
                <a:effectLst/>
                <a:ea typeface="+mn-ea"/>
              </a:rPr>
              <a:t>协议</a:t>
            </a:r>
            <a:endParaRPr lang="en-US" altLang="zh-CN" sz="2200" b="0" dirty="0">
              <a:solidFill>
                <a:schemeClr val="tx1"/>
              </a:solidFill>
              <a:effectLst/>
              <a:ea typeface="+mn-ea"/>
            </a:endParaRPr>
          </a:p>
          <a:p>
            <a:pPr>
              <a:lnSpc>
                <a:spcPct val="130000"/>
              </a:lnSpc>
            </a:pPr>
            <a:r>
              <a:rPr lang="en-US" altLang="zh-CN" sz="2200" b="0" dirty="0">
                <a:solidFill>
                  <a:schemeClr val="tx1"/>
                </a:solidFill>
                <a:effectLst/>
                <a:ea typeface="+mn-ea"/>
              </a:rPr>
              <a:t>CA</a:t>
            </a:r>
            <a:r>
              <a:rPr lang="zh-CN" altLang="en-US" sz="2200" b="0" dirty="0">
                <a:solidFill>
                  <a:schemeClr val="tx1"/>
                </a:solidFill>
                <a:effectLst/>
                <a:ea typeface="+mn-ea"/>
              </a:rPr>
              <a:t>：</a:t>
            </a:r>
            <a:r>
              <a:rPr lang="en-US" altLang="zh-CN" sz="2200" b="0" dirty="0">
                <a:solidFill>
                  <a:schemeClr val="tx1"/>
                </a:solidFill>
                <a:effectLst/>
                <a:ea typeface="+mn-ea"/>
              </a:rPr>
              <a:t>Collision</a:t>
            </a:r>
            <a:r>
              <a:rPr lang="zh-CN" altLang="en-US" sz="2200" b="0" dirty="0">
                <a:solidFill>
                  <a:schemeClr val="tx1"/>
                </a:solidFill>
                <a:effectLst/>
                <a:ea typeface="+mn-ea"/>
              </a:rPr>
              <a:t> </a:t>
            </a:r>
            <a:r>
              <a:rPr lang="en-US" altLang="zh-CN" sz="2200" b="0" dirty="0">
                <a:solidFill>
                  <a:schemeClr val="tx1"/>
                </a:solidFill>
                <a:effectLst/>
                <a:ea typeface="+mn-ea"/>
              </a:rPr>
              <a:t>Avoidance</a:t>
            </a:r>
            <a:r>
              <a:rPr lang="zh-CN" altLang="en-US" sz="2200" b="0" dirty="0">
                <a:solidFill>
                  <a:schemeClr val="tx1"/>
                </a:solidFill>
                <a:effectLst/>
                <a:ea typeface="+mn-ea"/>
              </a:rPr>
              <a:t>，碰撞避免</a:t>
            </a:r>
            <a:endParaRPr lang="en-US" altLang="zh-CN" sz="2200" b="0" dirty="0">
              <a:solidFill>
                <a:schemeClr val="tx1"/>
              </a:solidFill>
              <a:effectLst/>
              <a:ea typeface="+mn-ea"/>
            </a:endParaRPr>
          </a:p>
          <a:p>
            <a:pPr>
              <a:lnSpc>
                <a:spcPct val="130000"/>
              </a:lnSpc>
            </a:pPr>
            <a:r>
              <a:rPr lang="en-US" altLang="zh-CN" sz="2200" b="0" dirty="0">
                <a:solidFill>
                  <a:schemeClr val="tx1"/>
                </a:solidFill>
                <a:effectLst/>
                <a:ea typeface="+mn-ea"/>
              </a:rPr>
              <a:t>IEEE802.11</a:t>
            </a:r>
            <a:r>
              <a:rPr lang="zh-CN" altLang="en-US" sz="2200" b="0" dirty="0">
                <a:solidFill>
                  <a:schemeClr val="tx1"/>
                </a:solidFill>
                <a:effectLst/>
                <a:ea typeface="+mn-ea"/>
              </a:rPr>
              <a:t>系列标准中常用的</a:t>
            </a:r>
            <a:r>
              <a:rPr lang="en-US" altLang="zh-CN" sz="2200" b="0" dirty="0">
                <a:solidFill>
                  <a:schemeClr val="tx1"/>
                </a:solidFill>
                <a:effectLst/>
                <a:ea typeface="+mn-ea"/>
              </a:rPr>
              <a:t>MAC</a:t>
            </a:r>
            <a:r>
              <a:rPr lang="zh-CN" altLang="en-US" sz="2200" b="0" dirty="0">
                <a:solidFill>
                  <a:schemeClr val="tx1"/>
                </a:solidFill>
                <a:effectLst/>
                <a:ea typeface="+mn-ea"/>
              </a:rPr>
              <a:t>层协议</a:t>
            </a:r>
            <a:endParaRPr lang="en-US" altLang="zh-CN" sz="2200" b="0" dirty="0">
              <a:solidFill>
                <a:schemeClr val="tx1"/>
              </a:solidFill>
              <a:effectLst/>
              <a:ea typeface="+mn-ea"/>
            </a:endParaRPr>
          </a:p>
          <a:p>
            <a:pPr>
              <a:lnSpc>
                <a:spcPct val="130000"/>
              </a:lnSpc>
            </a:pPr>
            <a:r>
              <a:rPr lang="en-US" altLang="zh-CN" sz="2200" dirty="0">
                <a:solidFill>
                  <a:schemeClr val="tx1"/>
                </a:solidFill>
                <a:effectLst/>
                <a:latin typeface="微软雅黑" panose="020B0503020204020204" pitchFamily="34" charset="-122"/>
                <a:ea typeface="微软雅黑" panose="020B0503020204020204" pitchFamily="34" charset="-122"/>
              </a:rPr>
              <a:t>a. </a:t>
            </a:r>
            <a:r>
              <a:rPr lang="zh-CN" altLang="en-US" sz="2200" dirty="0">
                <a:solidFill>
                  <a:schemeClr val="tx1"/>
                </a:solidFill>
                <a:effectLst/>
                <a:latin typeface="微软雅黑" panose="020B0503020204020204" pitchFamily="34" charset="-122"/>
                <a:ea typeface="微软雅黑" panose="020B0503020204020204" pitchFamily="34" charset="-122"/>
              </a:rPr>
              <a:t>基本原理：</a:t>
            </a:r>
            <a:endParaRPr lang="en-US" altLang="zh-CN" sz="2200" dirty="0">
              <a:solidFill>
                <a:schemeClr val="tx1"/>
              </a:solidFill>
              <a:effectLst/>
              <a:latin typeface="微软雅黑" panose="020B0503020204020204" pitchFamily="34" charset="-122"/>
              <a:ea typeface="微软雅黑" panose="020B0503020204020204" pitchFamily="34" charset="-122"/>
            </a:endParaRPr>
          </a:p>
          <a:p>
            <a:pPr marL="457200" indent="-457200">
              <a:lnSpc>
                <a:spcPct val="130000"/>
              </a:lnSpc>
              <a:buAutoNum type="arabicPeriod"/>
            </a:pPr>
            <a:r>
              <a:rPr lang="zh-CN" altLang="en-US" sz="2200" b="0" dirty="0">
                <a:solidFill>
                  <a:schemeClr val="tx1"/>
                </a:solidFill>
                <a:effectLst/>
                <a:ea typeface="+mn-ea"/>
              </a:rPr>
              <a:t>欲发送数据的节点先检测信道情况</a:t>
            </a:r>
            <a:endParaRPr lang="en-US" altLang="zh-CN" sz="2200" b="0" dirty="0">
              <a:solidFill>
                <a:schemeClr val="tx1"/>
              </a:solidFill>
              <a:effectLst/>
              <a:ea typeface="+mn-ea"/>
            </a:endParaRPr>
          </a:p>
          <a:p>
            <a:pPr marL="457200" indent="-457200">
              <a:lnSpc>
                <a:spcPct val="130000"/>
              </a:lnSpc>
              <a:buAutoNum type="arabicPeriod"/>
            </a:pPr>
            <a:r>
              <a:rPr lang="zh-CN" altLang="en-US" sz="2200" b="0" dirty="0">
                <a:solidFill>
                  <a:schemeClr val="tx1"/>
                </a:solidFill>
                <a:effectLst/>
                <a:ea typeface="+mn-ea"/>
              </a:rPr>
              <a:t>通过对收到的信号强度进行检测，满足一定门限值判定有其它节点正在使用信道</a:t>
            </a:r>
            <a:endParaRPr lang="en-US" altLang="zh-CN" sz="2200" b="0" dirty="0">
              <a:solidFill>
                <a:schemeClr val="tx1"/>
              </a:solidFill>
              <a:effectLst/>
              <a:ea typeface="+mn-ea"/>
            </a:endParaRPr>
          </a:p>
          <a:p>
            <a:pPr marL="457200" indent="-457200">
              <a:lnSpc>
                <a:spcPct val="130000"/>
              </a:lnSpc>
              <a:buAutoNum type="arabicPeriod"/>
            </a:pPr>
            <a:r>
              <a:rPr lang="zh-CN" altLang="en-US" sz="2200" b="0" dirty="0">
                <a:solidFill>
                  <a:schemeClr val="tx1"/>
                </a:solidFill>
                <a:effectLst/>
                <a:ea typeface="+mn-ea"/>
              </a:rPr>
              <a:t>源端发送</a:t>
            </a:r>
            <a:r>
              <a:rPr lang="zh-CN" altLang="en-US" sz="2200" b="0" dirty="0">
                <a:solidFill>
                  <a:srgbClr val="C00000"/>
                </a:solidFill>
                <a:effectLst/>
                <a:ea typeface="+mn-ea"/>
              </a:rPr>
              <a:t>第一个</a:t>
            </a:r>
            <a:r>
              <a:rPr lang="en-US" altLang="zh-CN" sz="2200" b="0" dirty="0">
                <a:solidFill>
                  <a:schemeClr val="tx1"/>
                </a:solidFill>
                <a:effectLst/>
                <a:ea typeface="+mn-ea"/>
              </a:rPr>
              <a:t>MAC</a:t>
            </a:r>
            <a:r>
              <a:rPr lang="zh-CN" altLang="en-US" sz="2200" b="0" dirty="0">
                <a:solidFill>
                  <a:schemeClr val="tx1"/>
                </a:solidFill>
                <a:effectLst/>
                <a:ea typeface="+mn-ea"/>
              </a:rPr>
              <a:t>帧时若检测到</a:t>
            </a:r>
            <a:r>
              <a:rPr lang="zh-CN" altLang="en-US" sz="2200" b="0" dirty="0">
                <a:solidFill>
                  <a:srgbClr val="C00000"/>
                </a:solidFill>
                <a:effectLst/>
                <a:ea typeface="+mn-ea"/>
              </a:rPr>
              <a:t>空闲</a:t>
            </a:r>
            <a:r>
              <a:rPr lang="zh-CN" altLang="en-US" sz="2200" b="0" dirty="0">
                <a:solidFill>
                  <a:schemeClr val="tx1"/>
                </a:solidFill>
                <a:effectLst/>
                <a:ea typeface="+mn-ea"/>
              </a:rPr>
              <a:t>，则等待</a:t>
            </a:r>
            <a:r>
              <a:rPr lang="zh-CN" altLang="en-US" sz="2200" b="0" dirty="0">
                <a:solidFill>
                  <a:srgbClr val="C00000"/>
                </a:solidFill>
                <a:effectLst/>
                <a:ea typeface="+mn-ea"/>
              </a:rPr>
              <a:t>一段时间</a:t>
            </a:r>
            <a:r>
              <a:rPr lang="zh-CN" altLang="en-US" sz="2200" b="0" dirty="0">
                <a:solidFill>
                  <a:schemeClr val="tx1"/>
                </a:solidFill>
                <a:effectLst/>
                <a:ea typeface="+mn-ea"/>
              </a:rPr>
              <a:t>后可以发送数据</a:t>
            </a:r>
          </a:p>
        </p:txBody>
      </p:sp>
      <p:sp>
        <p:nvSpPr>
          <p:cNvPr id="16" name="标题 2">
            <a:extLst>
              <a:ext uri="{FF2B5EF4-FFF2-40B4-BE49-F238E27FC236}">
                <a16:creationId xmlns:a16="http://schemas.microsoft.com/office/drawing/2014/main" id="{13E48CCB-1D09-40C9-785B-31C1A9D36C35}"/>
              </a:ext>
            </a:extLst>
          </p:cNvPr>
          <p:cNvSpPr txBox="1">
            <a:spLocks/>
          </p:cNvSpPr>
          <p:nvPr/>
        </p:nvSpPr>
        <p:spPr>
          <a:xfrm>
            <a:off x="256033" y="5507604"/>
            <a:ext cx="3695858" cy="630991"/>
          </a:xfrm>
          <a:prstGeom prst="rect">
            <a:avLst/>
          </a:prstGeom>
          <a:solidFill>
            <a:schemeClr val="accent5">
              <a:lumMod val="60000"/>
              <a:lumOff val="40000"/>
            </a:schemeClr>
          </a:solidFill>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800" dirty="0">
                <a:solidFill>
                  <a:srgbClr val="C00000"/>
                </a:solidFill>
                <a:effectLst/>
                <a:latin typeface="微软雅黑" panose="020B0503020204020204" pitchFamily="34" charset="-122"/>
                <a:ea typeface="微软雅黑" panose="020B0503020204020204" pitchFamily="34" charset="-122"/>
              </a:rPr>
              <a:t>一段时间</a:t>
            </a:r>
            <a:r>
              <a:rPr lang="zh-CN" altLang="en-US" sz="2800" dirty="0">
                <a:solidFill>
                  <a:schemeClr val="tx1"/>
                </a:solidFill>
                <a:effectLst/>
                <a:latin typeface="微软雅黑" panose="020B0503020204020204" pitchFamily="34" charset="-122"/>
                <a:ea typeface="微软雅黑" panose="020B0503020204020204" pitchFamily="34" charset="-122"/>
              </a:rPr>
              <a:t>是有多长？</a:t>
            </a:r>
            <a:endParaRPr lang="en-US" altLang="zh-CN" sz="2800" dirty="0">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304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EFE61-59BF-BF96-72C0-4D7842F635AF}"/>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746EF18-7B37-0630-0E99-99C8A34DB2BF}"/>
              </a:ext>
            </a:extLst>
          </p:cNvPr>
          <p:cNvSpPr>
            <a:spLocks noGrp="1"/>
          </p:cNvSpPr>
          <p:nvPr>
            <p:ph type="sldNum" sz="quarter" idx="12"/>
          </p:nvPr>
        </p:nvSpPr>
        <p:spPr/>
        <p:txBody>
          <a:bodyPr/>
          <a:lstStyle/>
          <a:p>
            <a:fld id="{E663D701-F6D3-45BB-89CD-EE32AA93FC3C}" type="slidenum">
              <a:rPr lang="zh-CN" altLang="en-US" smtClean="0"/>
              <a:t>42</a:t>
            </a:fld>
            <a:endParaRPr lang="zh-CN" altLang="en-US" dirty="0"/>
          </a:p>
        </p:txBody>
      </p:sp>
      <p:sp>
        <p:nvSpPr>
          <p:cNvPr id="8" name="文本框 7">
            <a:extLst>
              <a:ext uri="{FF2B5EF4-FFF2-40B4-BE49-F238E27FC236}">
                <a16:creationId xmlns:a16="http://schemas.microsoft.com/office/drawing/2014/main" id="{65195410-AFA8-B516-83FD-FB617EDAB146}"/>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3662A129-3968-4C41-C430-16BFA145F76C}"/>
              </a:ext>
            </a:extLst>
          </p:cNvPr>
          <p:cNvSpPr>
            <a:spLocks noGrp="1"/>
          </p:cNvSpPr>
          <p:nvPr>
            <p:ph type="title"/>
          </p:nvPr>
        </p:nvSpPr>
        <p:spPr>
          <a:xfrm>
            <a:off x="256032" y="681859"/>
            <a:ext cx="8631936" cy="630990"/>
          </a:xfrm>
        </p:spPr>
        <p:txBody>
          <a:bodyPr>
            <a:normAutofit/>
          </a:bodyPr>
          <a:lstStyle/>
          <a:p>
            <a:pPr marL="514350" indent="-514350">
              <a:buFont typeface="+mj-ea"/>
              <a:buAutoNum type="circleNumDbPlain"/>
            </a:pPr>
            <a:r>
              <a:rPr lang="zh-CN" altLang="en-US" sz="2800" dirty="0">
                <a:solidFill>
                  <a:schemeClr val="tx1"/>
                </a:solidFill>
                <a:effectLst/>
                <a:latin typeface="微软雅黑" panose="020B0503020204020204" pitchFamily="34" charset="-122"/>
                <a:ea typeface="微软雅黑" panose="020B0503020204020204" pitchFamily="34" charset="-122"/>
              </a:rPr>
              <a:t>帧间间隔</a:t>
            </a:r>
          </a:p>
        </p:txBody>
      </p:sp>
      <p:sp>
        <p:nvSpPr>
          <p:cNvPr id="27" name="标题 2">
            <a:extLst>
              <a:ext uri="{FF2B5EF4-FFF2-40B4-BE49-F238E27FC236}">
                <a16:creationId xmlns:a16="http://schemas.microsoft.com/office/drawing/2014/main" id="{207C1A9A-034D-D5D9-9D4D-54ECCE15B203}"/>
              </a:ext>
            </a:extLst>
          </p:cNvPr>
          <p:cNvSpPr txBox="1">
            <a:spLocks/>
          </p:cNvSpPr>
          <p:nvPr/>
        </p:nvSpPr>
        <p:spPr>
          <a:xfrm>
            <a:off x="256032" y="1312849"/>
            <a:ext cx="8434025" cy="52426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400" b="0" dirty="0">
                <a:solidFill>
                  <a:schemeClr val="tx1"/>
                </a:solidFill>
                <a:effectLst/>
                <a:ea typeface="+mn-ea"/>
              </a:rPr>
              <a:t>帧间间隔：</a:t>
            </a:r>
            <a:r>
              <a:rPr lang="en-US" altLang="zh-CN" sz="2400" b="0" dirty="0">
                <a:solidFill>
                  <a:schemeClr val="tx1"/>
                </a:solidFill>
                <a:effectLst/>
                <a:ea typeface="+mn-ea"/>
              </a:rPr>
              <a:t>Inter-Frame</a:t>
            </a:r>
            <a:r>
              <a:rPr lang="zh-CN" altLang="en-US" sz="2400" b="0" dirty="0">
                <a:solidFill>
                  <a:schemeClr val="tx1"/>
                </a:solidFill>
                <a:effectLst/>
                <a:ea typeface="+mn-ea"/>
              </a:rPr>
              <a:t> </a:t>
            </a:r>
            <a:r>
              <a:rPr lang="en-US" altLang="zh-CN" sz="2400" b="0" dirty="0">
                <a:solidFill>
                  <a:schemeClr val="tx1"/>
                </a:solidFill>
                <a:effectLst/>
                <a:ea typeface="+mn-ea"/>
              </a:rPr>
              <a:t>Space,</a:t>
            </a:r>
            <a:r>
              <a:rPr lang="zh-CN" altLang="en-US" sz="2400" b="0" dirty="0">
                <a:solidFill>
                  <a:schemeClr val="tx1"/>
                </a:solidFill>
                <a:effectLst/>
                <a:ea typeface="+mn-ea"/>
              </a:rPr>
              <a:t> </a:t>
            </a:r>
            <a:r>
              <a:rPr lang="en-US" altLang="zh-CN" sz="2400" b="0" dirty="0">
                <a:solidFill>
                  <a:schemeClr val="tx1"/>
                </a:solidFill>
                <a:effectLst/>
                <a:ea typeface="+mn-ea"/>
              </a:rPr>
              <a:t>IFS</a:t>
            </a:r>
          </a:p>
          <a:p>
            <a:pPr>
              <a:lnSpc>
                <a:spcPct val="130000"/>
              </a:lnSpc>
            </a:pPr>
            <a:r>
              <a:rPr lang="zh-CN" altLang="en-US" sz="2400" b="0" dirty="0">
                <a:solidFill>
                  <a:schemeClr val="tx1"/>
                </a:solidFill>
                <a:effectLst/>
                <a:ea typeface="+mn-ea"/>
              </a:rPr>
              <a:t>常用的有两种：</a:t>
            </a:r>
            <a:endParaRPr lang="en-US" altLang="zh-CN" sz="2400" b="0" dirty="0">
              <a:solidFill>
                <a:schemeClr val="tx1"/>
              </a:solidFill>
              <a:effectLst/>
              <a:ea typeface="+mn-ea"/>
            </a:endParaRPr>
          </a:p>
          <a:p>
            <a:pPr marL="457200" indent="-457200">
              <a:lnSpc>
                <a:spcPct val="130000"/>
              </a:lnSpc>
              <a:buFont typeface="+mj-lt"/>
              <a:buAutoNum type="arabicPeriod"/>
            </a:pPr>
            <a:r>
              <a:rPr lang="zh-CN" altLang="en-US" sz="2400" dirty="0">
                <a:solidFill>
                  <a:schemeClr val="tx1"/>
                </a:solidFill>
                <a:effectLst/>
                <a:latin typeface="Microsoft YaHei" panose="020B0503020204020204" pitchFamily="34" charset="-122"/>
                <a:ea typeface="Microsoft YaHei" panose="020B0503020204020204" pitchFamily="34" charset="-122"/>
              </a:rPr>
              <a:t>短帧间间隔</a:t>
            </a:r>
            <a:r>
              <a:rPr lang="en-US" altLang="zh-CN" sz="2400" dirty="0">
                <a:solidFill>
                  <a:schemeClr val="tx1"/>
                </a:solidFill>
                <a:effectLst/>
                <a:latin typeface="Microsoft YaHei" panose="020B0503020204020204" pitchFamily="34" charset="-122"/>
                <a:ea typeface="Microsoft YaHei" panose="020B0503020204020204" pitchFamily="34" charset="-122"/>
              </a:rPr>
              <a:t>(Short</a:t>
            </a:r>
            <a:r>
              <a:rPr lang="zh-CN" altLang="en-US" sz="2400" dirty="0">
                <a:solidFill>
                  <a:schemeClr val="tx1"/>
                </a:solidFill>
                <a:effectLst/>
                <a:latin typeface="Microsoft YaHei" panose="020B0503020204020204" pitchFamily="34" charset="-122"/>
                <a:ea typeface="Microsoft YaHei" panose="020B0503020204020204" pitchFamily="34" charset="-122"/>
              </a:rPr>
              <a:t> </a:t>
            </a:r>
            <a:r>
              <a:rPr lang="en-US" altLang="zh-CN" sz="2400" dirty="0">
                <a:solidFill>
                  <a:schemeClr val="tx1"/>
                </a:solidFill>
                <a:effectLst/>
                <a:latin typeface="Microsoft YaHei" panose="020B0503020204020204" pitchFamily="34" charset="-122"/>
                <a:ea typeface="Microsoft YaHei" panose="020B0503020204020204" pitchFamily="34" charset="-122"/>
              </a:rPr>
              <a:t>IFS,</a:t>
            </a:r>
            <a:r>
              <a:rPr lang="zh-CN" altLang="en-US" sz="2400" dirty="0">
                <a:solidFill>
                  <a:schemeClr val="tx1"/>
                </a:solidFill>
                <a:effectLst/>
                <a:latin typeface="Microsoft YaHei" panose="020B0503020204020204" pitchFamily="34" charset="-122"/>
                <a:ea typeface="Microsoft YaHei" panose="020B0503020204020204" pitchFamily="34" charset="-122"/>
              </a:rPr>
              <a:t> </a:t>
            </a:r>
            <a:r>
              <a:rPr lang="en-US" altLang="zh-CN" sz="2400" dirty="0">
                <a:solidFill>
                  <a:schemeClr val="tx1"/>
                </a:solidFill>
                <a:effectLst/>
                <a:latin typeface="Microsoft YaHei" panose="020B0503020204020204" pitchFamily="34" charset="-122"/>
                <a:ea typeface="Microsoft YaHei" panose="020B0503020204020204" pitchFamily="34" charset="-122"/>
              </a:rPr>
              <a:t>SIFS)</a:t>
            </a:r>
            <a:r>
              <a:rPr lang="zh-CN" altLang="en-US" sz="2400" dirty="0">
                <a:solidFill>
                  <a:schemeClr val="tx1"/>
                </a:solidFill>
                <a:effectLst/>
                <a:latin typeface="Microsoft YaHei" panose="020B0503020204020204" pitchFamily="34" charset="-122"/>
                <a:ea typeface="Microsoft YaHei" panose="020B0503020204020204" pitchFamily="34" charset="-122"/>
              </a:rPr>
              <a:t>：</a:t>
            </a:r>
            <a:r>
              <a:rPr lang="zh-CN" altLang="en-US" sz="2400" b="0" dirty="0">
                <a:solidFill>
                  <a:schemeClr val="tx1"/>
                </a:solidFill>
                <a:effectLst/>
                <a:ea typeface="+mn-ea"/>
              </a:rPr>
              <a:t>间隔最短，传输控制信息等重要信息使用</a:t>
            </a:r>
            <a:endParaRPr lang="en-US" altLang="zh-CN" sz="2400" b="0" dirty="0">
              <a:solidFill>
                <a:schemeClr val="tx1"/>
              </a:solidFill>
              <a:effectLst/>
              <a:ea typeface="+mn-ea"/>
            </a:endParaRPr>
          </a:p>
          <a:p>
            <a:pPr marL="457200" indent="-457200">
              <a:lnSpc>
                <a:spcPct val="130000"/>
              </a:lnSpc>
              <a:buFont typeface="+mj-lt"/>
              <a:buAutoNum type="arabicPeriod"/>
            </a:pPr>
            <a:r>
              <a:rPr lang="zh-CN" altLang="en-US" sz="2400" dirty="0">
                <a:solidFill>
                  <a:schemeClr val="tx1"/>
                </a:solidFill>
                <a:effectLst/>
                <a:latin typeface="Microsoft YaHei" panose="020B0503020204020204" pitchFamily="34" charset="-122"/>
                <a:ea typeface="Microsoft YaHei" panose="020B0503020204020204" pitchFamily="34" charset="-122"/>
              </a:rPr>
              <a:t>分布式帧间间隔</a:t>
            </a:r>
            <a:r>
              <a:rPr lang="en-US" altLang="zh-CN" sz="2400" dirty="0">
                <a:solidFill>
                  <a:schemeClr val="tx1"/>
                </a:solidFill>
                <a:effectLst/>
                <a:latin typeface="Microsoft YaHei" panose="020B0503020204020204" pitchFamily="34" charset="-122"/>
                <a:ea typeface="Microsoft YaHei" panose="020B0503020204020204" pitchFamily="34" charset="-122"/>
              </a:rPr>
              <a:t>(Distributed</a:t>
            </a:r>
            <a:r>
              <a:rPr lang="zh-CN" altLang="en-US" sz="2400" dirty="0">
                <a:solidFill>
                  <a:schemeClr val="tx1"/>
                </a:solidFill>
                <a:effectLst/>
                <a:latin typeface="Microsoft YaHei" panose="020B0503020204020204" pitchFamily="34" charset="-122"/>
                <a:ea typeface="Microsoft YaHei" panose="020B0503020204020204" pitchFamily="34" charset="-122"/>
              </a:rPr>
              <a:t> </a:t>
            </a:r>
            <a:r>
              <a:rPr lang="en-US" altLang="zh-CN" sz="2400" dirty="0">
                <a:solidFill>
                  <a:schemeClr val="tx1"/>
                </a:solidFill>
                <a:effectLst/>
                <a:latin typeface="Microsoft YaHei" panose="020B0503020204020204" pitchFamily="34" charset="-122"/>
                <a:ea typeface="Microsoft YaHei" panose="020B0503020204020204" pitchFamily="34" charset="-122"/>
              </a:rPr>
              <a:t>IFS,</a:t>
            </a:r>
            <a:r>
              <a:rPr lang="zh-CN" altLang="en-US" sz="2400" dirty="0">
                <a:solidFill>
                  <a:schemeClr val="tx1"/>
                </a:solidFill>
                <a:effectLst/>
                <a:latin typeface="Microsoft YaHei" panose="020B0503020204020204" pitchFamily="34" charset="-122"/>
                <a:ea typeface="Microsoft YaHei" panose="020B0503020204020204" pitchFamily="34" charset="-122"/>
              </a:rPr>
              <a:t> </a:t>
            </a:r>
            <a:r>
              <a:rPr lang="en-US" altLang="zh-CN" sz="2400" dirty="0">
                <a:solidFill>
                  <a:schemeClr val="tx1"/>
                </a:solidFill>
                <a:effectLst/>
                <a:latin typeface="Microsoft YaHei" panose="020B0503020204020204" pitchFamily="34" charset="-122"/>
                <a:ea typeface="Microsoft YaHei" panose="020B0503020204020204" pitchFamily="34" charset="-122"/>
              </a:rPr>
              <a:t>DIFS)</a:t>
            </a:r>
            <a:r>
              <a:rPr lang="zh-CN" altLang="en-US" sz="2400" dirty="0">
                <a:solidFill>
                  <a:schemeClr val="tx1"/>
                </a:solidFill>
                <a:effectLst/>
                <a:latin typeface="Microsoft YaHei" panose="020B0503020204020204" pitchFamily="34" charset="-122"/>
                <a:ea typeface="Microsoft YaHei" panose="020B0503020204020204" pitchFamily="34" charset="-122"/>
              </a:rPr>
              <a:t>：</a:t>
            </a:r>
            <a:r>
              <a:rPr lang="zh-CN" altLang="en-US" sz="2400" b="0" dirty="0">
                <a:solidFill>
                  <a:schemeClr val="tx1"/>
                </a:solidFill>
                <a:effectLst/>
                <a:ea typeface="+mn-ea"/>
              </a:rPr>
              <a:t>间隔较长，发送常规数据帧使用</a:t>
            </a:r>
            <a:endParaRPr lang="en-US" altLang="zh-CN" sz="2400" b="0" dirty="0">
              <a:solidFill>
                <a:schemeClr val="tx1"/>
              </a:solidFill>
              <a:effectLst/>
              <a:ea typeface="+mn-ea"/>
            </a:endParaRPr>
          </a:p>
          <a:p>
            <a:pPr>
              <a:lnSpc>
                <a:spcPct val="130000"/>
              </a:lnSpc>
            </a:pPr>
            <a:r>
              <a:rPr lang="en-US" altLang="zh-CN" sz="2400" dirty="0">
                <a:solidFill>
                  <a:schemeClr val="tx1"/>
                </a:solidFill>
                <a:effectLst/>
                <a:ea typeface="+mn-ea"/>
              </a:rPr>
              <a:t>SIFS</a:t>
            </a:r>
            <a:r>
              <a:rPr lang="zh-CN" altLang="en-US" sz="2400" dirty="0">
                <a:solidFill>
                  <a:schemeClr val="tx1"/>
                </a:solidFill>
                <a:effectLst/>
                <a:ea typeface="+mn-ea"/>
              </a:rPr>
              <a:t>的作用：</a:t>
            </a:r>
            <a:endParaRPr lang="en-US" altLang="zh-CN" sz="2400" dirty="0">
              <a:solidFill>
                <a:schemeClr val="tx1"/>
              </a:solidFill>
              <a:effectLst/>
              <a:ea typeface="+mn-ea"/>
            </a:endParaRPr>
          </a:p>
          <a:p>
            <a:pPr marL="457200" indent="-457200">
              <a:lnSpc>
                <a:spcPct val="130000"/>
              </a:lnSpc>
              <a:buAutoNum type="arabicPeriod"/>
            </a:pPr>
            <a:r>
              <a:rPr lang="zh-CN" altLang="en-US" sz="2400" b="0" dirty="0">
                <a:solidFill>
                  <a:schemeClr val="tx1"/>
                </a:solidFill>
                <a:effectLst/>
                <a:ea typeface="+mn-ea"/>
              </a:rPr>
              <a:t>发送者和接受者之间角色转换</a:t>
            </a:r>
            <a:endParaRPr lang="en-US" altLang="zh-CN" sz="2400" b="0" dirty="0">
              <a:solidFill>
                <a:schemeClr val="tx1"/>
              </a:solidFill>
              <a:effectLst/>
              <a:ea typeface="+mn-ea"/>
            </a:endParaRPr>
          </a:p>
          <a:p>
            <a:pPr marL="457200" indent="-457200">
              <a:lnSpc>
                <a:spcPct val="130000"/>
              </a:lnSpc>
              <a:buAutoNum type="arabicPeriod"/>
            </a:pPr>
            <a:r>
              <a:rPr lang="zh-CN" altLang="en-US" sz="2400" b="0" dirty="0">
                <a:solidFill>
                  <a:schemeClr val="tx1"/>
                </a:solidFill>
                <a:effectLst/>
                <a:ea typeface="+mn-ea"/>
              </a:rPr>
              <a:t>区分不同数据帧重要度，避免冲突碰撞</a:t>
            </a:r>
            <a:endParaRPr lang="en-US" altLang="zh-CN" sz="2400" b="0" dirty="0">
              <a:solidFill>
                <a:schemeClr val="tx1"/>
              </a:solidFill>
              <a:effectLst/>
              <a:ea typeface="+mn-ea"/>
            </a:endParaRPr>
          </a:p>
        </p:txBody>
      </p:sp>
    </p:spTree>
    <p:extLst>
      <p:ext uri="{BB962C8B-B14F-4D97-AF65-F5344CB8AC3E}">
        <p14:creationId xmlns:p14="http://schemas.microsoft.com/office/powerpoint/2010/main" val="406181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31409-B913-2254-57E4-B936E18F9A34}"/>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CBB8065-664A-1631-536D-9A3BC39CB755}"/>
              </a:ext>
            </a:extLst>
          </p:cNvPr>
          <p:cNvSpPr>
            <a:spLocks noGrp="1"/>
          </p:cNvSpPr>
          <p:nvPr>
            <p:ph type="sldNum" sz="quarter" idx="12"/>
          </p:nvPr>
        </p:nvSpPr>
        <p:spPr/>
        <p:txBody>
          <a:bodyPr/>
          <a:lstStyle/>
          <a:p>
            <a:fld id="{E663D701-F6D3-45BB-89CD-EE32AA93FC3C}" type="slidenum">
              <a:rPr lang="zh-CN" altLang="en-US" smtClean="0"/>
              <a:t>43</a:t>
            </a:fld>
            <a:endParaRPr lang="zh-CN" altLang="en-US" dirty="0"/>
          </a:p>
        </p:txBody>
      </p:sp>
      <p:sp>
        <p:nvSpPr>
          <p:cNvPr id="8" name="文本框 7">
            <a:extLst>
              <a:ext uri="{FF2B5EF4-FFF2-40B4-BE49-F238E27FC236}">
                <a16:creationId xmlns:a16="http://schemas.microsoft.com/office/drawing/2014/main" id="{940E80E8-34E5-3BB3-F498-22A78CE57E0B}"/>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1334ECC4-A589-91CD-2977-E03E78E8CB15}"/>
              </a:ext>
            </a:extLst>
          </p:cNvPr>
          <p:cNvSpPr>
            <a:spLocks noGrp="1"/>
          </p:cNvSpPr>
          <p:nvPr>
            <p:ph type="title"/>
          </p:nvPr>
        </p:nvSpPr>
        <p:spPr>
          <a:xfrm>
            <a:off x="256032" y="681859"/>
            <a:ext cx="8631936" cy="630990"/>
          </a:xfrm>
        </p:spPr>
        <p:txBody>
          <a:bodyPr>
            <a:normAutofit/>
          </a:bodyPr>
          <a:lstStyle/>
          <a:p>
            <a:pPr marL="514350" indent="-514350">
              <a:buFont typeface="+mj-ea"/>
              <a:buAutoNum type="circleNumDbPlain" startAt="2"/>
            </a:pPr>
            <a:r>
              <a:rPr lang="zh-CN" altLang="en-US" sz="2800" dirty="0">
                <a:solidFill>
                  <a:schemeClr val="tx1"/>
                </a:solidFill>
                <a:effectLst/>
                <a:latin typeface="微软雅黑" panose="020B0503020204020204" pitchFamily="34" charset="-122"/>
                <a:ea typeface="微软雅黑" panose="020B0503020204020204" pitchFamily="34" charset="-122"/>
              </a:rPr>
              <a:t>网络分配向量</a:t>
            </a:r>
          </a:p>
        </p:txBody>
      </p:sp>
      <p:sp>
        <p:nvSpPr>
          <p:cNvPr id="27" name="标题 2">
            <a:extLst>
              <a:ext uri="{FF2B5EF4-FFF2-40B4-BE49-F238E27FC236}">
                <a16:creationId xmlns:a16="http://schemas.microsoft.com/office/drawing/2014/main" id="{10878FBB-7845-9182-D9FD-FC89721AA63D}"/>
              </a:ext>
            </a:extLst>
          </p:cNvPr>
          <p:cNvSpPr txBox="1">
            <a:spLocks/>
          </p:cNvSpPr>
          <p:nvPr/>
        </p:nvSpPr>
        <p:spPr>
          <a:xfrm>
            <a:off x="256032" y="1312849"/>
            <a:ext cx="8434025"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200" b="0" dirty="0">
                <a:solidFill>
                  <a:schemeClr val="tx1"/>
                </a:solidFill>
                <a:effectLst/>
                <a:ea typeface="+mn-ea"/>
              </a:rPr>
              <a:t>网络分配向量：</a:t>
            </a:r>
            <a:r>
              <a:rPr lang="en-US" altLang="zh-CN" sz="2200" b="0" dirty="0">
                <a:solidFill>
                  <a:schemeClr val="tx1"/>
                </a:solidFill>
                <a:effectLst/>
                <a:ea typeface="+mn-ea"/>
              </a:rPr>
              <a:t>Network</a:t>
            </a:r>
            <a:r>
              <a:rPr lang="zh-CN" altLang="en-US" sz="2200" b="0" dirty="0">
                <a:solidFill>
                  <a:schemeClr val="tx1"/>
                </a:solidFill>
                <a:effectLst/>
                <a:ea typeface="+mn-ea"/>
              </a:rPr>
              <a:t> </a:t>
            </a:r>
            <a:r>
              <a:rPr lang="en-US" altLang="zh-CN" sz="2200" b="0" dirty="0">
                <a:solidFill>
                  <a:schemeClr val="tx1"/>
                </a:solidFill>
                <a:effectLst/>
                <a:ea typeface="+mn-ea"/>
              </a:rPr>
              <a:t>Allocation</a:t>
            </a:r>
            <a:r>
              <a:rPr lang="zh-CN" altLang="en-US" sz="2200" b="0" dirty="0">
                <a:solidFill>
                  <a:schemeClr val="tx1"/>
                </a:solidFill>
                <a:effectLst/>
                <a:ea typeface="+mn-ea"/>
              </a:rPr>
              <a:t> </a:t>
            </a:r>
            <a:r>
              <a:rPr lang="en-US" altLang="zh-CN" sz="2200" b="0" dirty="0">
                <a:solidFill>
                  <a:schemeClr val="tx1"/>
                </a:solidFill>
                <a:effectLst/>
                <a:ea typeface="+mn-ea"/>
              </a:rPr>
              <a:t>Vector,</a:t>
            </a:r>
            <a:r>
              <a:rPr lang="zh-CN" altLang="en-US" sz="2200" b="0" dirty="0">
                <a:solidFill>
                  <a:schemeClr val="tx1"/>
                </a:solidFill>
                <a:effectLst/>
                <a:ea typeface="+mn-ea"/>
              </a:rPr>
              <a:t> </a:t>
            </a:r>
            <a:r>
              <a:rPr lang="en-US" altLang="zh-CN" sz="2200" b="0" dirty="0">
                <a:solidFill>
                  <a:schemeClr val="tx1"/>
                </a:solidFill>
                <a:effectLst/>
                <a:ea typeface="+mn-ea"/>
              </a:rPr>
              <a:t>NAV</a:t>
            </a:r>
          </a:p>
        </p:txBody>
      </p:sp>
      <p:grpSp>
        <p:nvGrpSpPr>
          <p:cNvPr id="10" name="组合 9">
            <a:extLst>
              <a:ext uri="{FF2B5EF4-FFF2-40B4-BE49-F238E27FC236}">
                <a16:creationId xmlns:a16="http://schemas.microsoft.com/office/drawing/2014/main" id="{DC78D10A-5B3A-8BD8-D74A-2D00EB4981F3}"/>
              </a:ext>
            </a:extLst>
          </p:cNvPr>
          <p:cNvGrpSpPr/>
          <p:nvPr/>
        </p:nvGrpSpPr>
        <p:grpSpPr>
          <a:xfrm>
            <a:off x="443709" y="1895750"/>
            <a:ext cx="7870050" cy="838349"/>
            <a:chOff x="443709" y="1895750"/>
            <a:chExt cx="7870050" cy="838349"/>
          </a:xfrm>
        </p:grpSpPr>
        <p:sp>
          <p:nvSpPr>
            <p:cNvPr id="2" name="矩形 1">
              <a:extLst>
                <a:ext uri="{FF2B5EF4-FFF2-40B4-BE49-F238E27FC236}">
                  <a16:creationId xmlns:a16="http://schemas.microsoft.com/office/drawing/2014/main" id="{22D33E02-A0E6-7FD2-D9B1-BA358941F432}"/>
                </a:ext>
              </a:extLst>
            </p:cNvPr>
            <p:cNvSpPr/>
            <p:nvPr/>
          </p:nvSpPr>
          <p:spPr>
            <a:xfrm>
              <a:off x="443709" y="1907123"/>
              <a:ext cx="925615" cy="826976"/>
            </a:xfrm>
            <a:prstGeom prst="rect">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目的地址</a:t>
              </a:r>
            </a:p>
          </p:txBody>
        </p:sp>
        <p:sp>
          <p:nvSpPr>
            <p:cNvPr id="5" name="矩形 4">
              <a:extLst>
                <a:ext uri="{FF2B5EF4-FFF2-40B4-BE49-F238E27FC236}">
                  <a16:creationId xmlns:a16="http://schemas.microsoft.com/office/drawing/2014/main" id="{53D610A1-124D-96FF-2B7D-75BEB24BED5E}"/>
                </a:ext>
              </a:extLst>
            </p:cNvPr>
            <p:cNvSpPr/>
            <p:nvPr/>
          </p:nvSpPr>
          <p:spPr>
            <a:xfrm>
              <a:off x="1505960" y="1895750"/>
              <a:ext cx="925615" cy="826976"/>
            </a:xfrm>
            <a:prstGeom prst="rect">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源</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地址</a:t>
              </a:r>
            </a:p>
          </p:txBody>
        </p:sp>
        <p:sp>
          <p:nvSpPr>
            <p:cNvPr id="6" name="矩形 5">
              <a:extLst>
                <a:ext uri="{FF2B5EF4-FFF2-40B4-BE49-F238E27FC236}">
                  <a16:creationId xmlns:a16="http://schemas.microsoft.com/office/drawing/2014/main" id="{C31974F7-1D8F-91A6-4C00-98CB9C5D98F8}"/>
                </a:ext>
              </a:extLst>
            </p:cNvPr>
            <p:cNvSpPr/>
            <p:nvPr/>
          </p:nvSpPr>
          <p:spPr>
            <a:xfrm>
              <a:off x="2568211" y="1895750"/>
              <a:ext cx="1403286" cy="826976"/>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类型</a:t>
              </a:r>
              <a:r>
                <a:rPr lang="en-US" altLang="zh-CN" sz="2400" b="1" dirty="0">
                  <a:solidFill>
                    <a:schemeClr val="tx1"/>
                  </a:solidFill>
                  <a:latin typeface="微软雅黑" panose="020B0503020204020204" pitchFamily="34" charset="-122"/>
                  <a:ea typeface="微软雅黑" panose="020B0503020204020204" pitchFamily="34" charset="-122"/>
                </a:rPr>
                <a:t>/</a:t>
              </a:r>
            </a:p>
            <a:p>
              <a:pPr algn="ctr"/>
              <a:r>
                <a:rPr lang="zh-CN" altLang="en-US" sz="2400" b="1" dirty="0">
                  <a:solidFill>
                    <a:schemeClr val="tx1"/>
                  </a:solidFill>
                  <a:latin typeface="微软雅黑" panose="020B0503020204020204" pitchFamily="34" charset="-122"/>
                  <a:ea typeface="微软雅黑" panose="020B0503020204020204" pitchFamily="34" charset="-122"/>
                </a:rPr>
                <a:t>持续时间</a:t>
              </a:r>
            </a:p>
          </p:txBody>
        </p:sp>
        <p:sp>
          <p:nvSpPr>
            <p:cNvPr id="7" name="矩形 6">
              <a:extLst>
                <a:ext uri="{FF2B5EF4-FFF2-40B4-BE49-F238E27FC236}">
                  <a16:creationId xmlns:a16="http://schemas.microsoft.com/office/drawing/2014/main" id="{DEEA14A8-B239-E3F0-B9A3-2DBD8896705E}"/>
                </a:ext>
              </a:extLst>
            </p:cNvPr>
            <p:cNvSpPr/>
            <p:nvPr/>
          </p:nvSpPr>
          <p:spPr>
            <a:xfrm>
              <a:off x="4108133" y="1895750"/>
              <a:ext cx="3143375" cy="826976"/>
            </a:xfrm>
            <a:prstGeom prst="rect">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数据</a:t>
              </a:r>
            </a:p>
          </p:txBody>
        </p:sp>
        <p:sp>
          <p:nvSpPr>
            <p:cNvPr id="9" name="矩形 8">
              <a:extLst>
                <a:ext uri="{FF2B5EF4-FFF2-40B4-BE49-F238E27FC236}">
                  <a16:creationId xmlns:a16="http://schemas.microsoft.com/office/drawing/2014/main" id="{C812C1B0-74D0-D2A2-38B3-BDC3D8D44C04}"/>
                </a:ext>
              </a:extLst>
            </p:cNvPr>
            <p:cNvSpPr/>
            <p:nvPr/>
          </p:nvSpPr>
          <p:spPr>
            <a:xfrm>
              <a:off x="7388144" y="1895750"/>
              <a:ext cx="925615" cy="826976"/>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FCS</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11" name="右箭头 10">
            <a:extLst>
              <a:ext uri="{FF2B5EF4-FFF2-40B4-BE49-F238E27FC236}">
                <a16:creationId xmlns:a16="http://schemas.microsoft.com/office/drawing/2014/main" id="{2C70FFE8-F021-1687-900A-3AE1C688603B}"/>
              </a:ext>
            </a:extLst>
          </p:cNvPr>
          <p:cNvSpPr/>
          <p:nvPr/>
        </p:nvSpPr>
        <p:spPr>
          <a:xfrm rot="16200000" flipH="1" flipV="1">
            <a:off x="3035350" y="2811511"/>
            <a:ext cx="270658" cy="349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标题 2">
            <a:extLst>
              <a:ext uri="{FF2B5EF4-FFF2-40B4-BE49-F238E27FC236}">
                <a16:creationId xmlns:a16="http://schemas.microsoft.com/office/drawing/2014/main" id="{2610A164-7AD5-2332-00B5-69BF21919737}"/>
              </a:ext>
            </a:extLst>
          </p:cNvPr>
          <p:cNvSpPr txBox="1">
            <a:spLocks/>
          </p:cNvSpPr>
          <p:nvPr/>
        </p:nvSpPr>
        <p:spPr>
          <a:xfrm>
            <a:off x="379943" y="3125127"/>
            <a:ext cx="8101907"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NAV</a:t>
            </a:r>
            <a:r>
              <a:rPr lang="zh-CN" altLang="en-US" sz="2000" dirty="0">
                <a:solidFill>
                  <a:schemeClr val="tx1"/>
                </a:solidFill>
                <a:effectLst/>
                <a:latin typeface="微软雅黑" panose="020B0503020204020204" pitchFamily="34" charset="-122"/>
                <a:ea typeface="微软雅黑" panose="020B0503020204020204" pitchFamily="34" charset="-122"/>
              </a:rPr>
              <a:t>：持续时间包含在</a:t>
            </a:r>
            <a:r>
              <a:rPr lang="en-US" altLang="zh-CN" sz="2000" dirty="0">
                <a:solidFill>
                  <a:schemeClr val="tx1"/>
                </a:solidFill>
                <a:effectLst/>
                <a:latin typeface="微软雅黑" panose="020B0503020204020204" pitchFamily="34" charset="-122"/>
                <a:ea typeface="微软雅黑" panose="020B0503020204020204" pitchFamily="34" charset="-122"/>
              </a:rPr>
              <a:t>RTS/CTS</a:t>
            </a:r>
            <a:r>
              <a:rPr lang="zh-CN" altLang="en-US" sz="2000" dirty="0">
                <a:solidFill>
                  <a:schemeClr val="tx1"/>
                </a:solidFill>
                <a:effectLst/>
                <a:latin typeface="微软雅黑" panose="020B0503020204020204" pitchFamily="34" charset="-122"/>
                <a:ea typeface="微软雅黑" panose="020B0503020204020204" pitchFamily="34" charset="-122"/>
              </a:rPr>
              <a:t>帧，指示当前数据帧预计占用信道的时间</a:t>
            </a:r>
          </a:p>
        </p:txBody>
      </p:sp>
      <p:sp>
        <p:nvSpPr>
          <p:cNvPr id="14" name="标题 2">
            <a:extLst>
              <a:ext uri="{FF2B5EF4-FFF2-40B4-BE49-F238E27FC236}">
                <a16:creationId xmlns:a16="http://schemas.microsoft.com/office/drawing/2014/main" id="{65561D1D-DE16-FB77-BAAC-ACB9BF2B21A3}"/>
              </a:ext>
            </a:extLst>
          </p:cNvPr>
          <p:cNvSpPr txBox="1">
            <a:spLocks/>
          </p:cNvSpPr>
          <p:nvPr/>
        </p:nvSpPr>
        <p:spPr>
          <a:xfrm>
            <a:off x="379027" y="3737120"/>
            <a:ext cx="8102823"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zh-CN" altLang="en-US" sz="2000" dirty="0">
                <a:solidFill>
                  <a:schemeClr val="tx1"/>
                </a:solidFill>
                <a:effectLst/>
                <a:latin typeface="微软雅黑" panose="020B0503020204020204" pitchFamily="34" charset="-122"/>
                <a:ea typeface="微软雅黑" panose="020B0503020204020204" pitchFamily="34" charset="-122"/>
              </a:rPr>
              <a:t>其它用户在此期间不尝试发送数据，避免干扰和碰撞</a:t>
            </a:r>
          </a:p>
        </p:txBody>
      </p:sp>
      <p:cxnSp>
        <p:nvCxnSpPr>
          <p:cNvPr id="15" name="直接箭头连接符 54">
            <a:extLst>
              <a:ext uri="{FF2B5EF4-FFF2-40B4-BE49-F238E27FC236}">
                <a16:creationId xmlns:a16="http://schemas.microsoft.com/office/drawing/2014/main" id="{418C70F4-217E-A72D-D095-F1031B1AF267}"/>
              </a:ext>
            </a:extLst>
          </p:cNvPr>
          <p:cNvCxnSpPr>
            <a:cxnSpLocks/>
          </p:cNvCxnSpPr>
          <p:nvPr/>
        </p:nvCxnSpPr>
        <p:spPr>
          <a:xfrm flipH="1" flipV="1">
            <a:off x="1271752" y="5114227"/>
            <a:ext cx="7616216" cy="2051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标题 2">
            <a:extLst>
              <a:ext uri="{FF2B5EF4-FFF2-40B4-BE49-F238E27FC236}">
                <a16:creationId xmlns:a16="http://schemas.microsoft.com/office/drawing/2014/main" id="{95DA0811-05BB-6CD0-61EF-BFAB60E46D67}"/>
              </a:ext>
            </a:extLst>
          </p:cNvPr>
          <p:cNvSpPr txBox="1">
            <a:spLocks/>
          </p:cNvSpPr>
          <p:nvPr/>
        </p:nvSpPr>
        <p:spPr>
          <a:xfrm>
            <a:off x="248306" y="4768439"/>
            <a:ext cx="1082566"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zh-CN" altLang="en-US" sz="2000" dirty="0">
                <a:solidFill>
                  <a:schemeClr val="tx1"/>
                </a:solidFill>
                <a:effectLst/>
                <a:latin typeface="微软雅黑" panose="020B0503020204020204" pitchFamily="34" charset="-122"/>
                <a:ea typeface="微软雅黑" panose="020B0503020204020204" pitchFamily="34" charset="-122"/>
              </a:rPr>
              <a:t>发送端</a:t>
            </a:r>
          </a:p>
        </p:txBody>
      </p:sp>
      <p:cxnSp>
        <p:nvCxnSpPr>
          <p:cNvPr id="22" name="直接箭头连接符 54">
            <a:extLst>
              <a:ext uri="{FF2B5EF4-FFF2-40B4-BE49-F238E27FC236}">
                <a16:creationId xmlns:a16="http://schemas.microsoft.com/office/drawing/2014/main" id="{A116E3E6-1848-0F7B-A913-09AC857C3E3D}"/>
              </a:ext>
            </a:extLst>
          </p:cNvPr>
          <p:cNvCxnSpPr>
            <a:cxnSpLocks/>
          </p:cNvCxnSpPr>
          <p:nvPr/>
        </p:nvCxnSpPr>
        <p:spPr>
          <a:xfrm flipH="1">
            <a:off x="1279478" y="5693114"/>
            <a:ext cx="7616216" cy="1025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标题 2">
            <a:extLst>
              <a:ext uri="{FF2B5EF4-FFF2-40B4-BE49-F238E27FC236}">
                <a16:creationId xmlns:a16="http://schemas.microsoft.com/office/drawing/2014/main" id="{D45A6B5B-EA48-F54B-ECC3-0D3A042D0A14}"/>
              </a:ext>
            </a:extLst>
          </p:cNvPr>
          <p:cNvSpPr txBox="1">
            <a:spLocks/>
          </p:cNvSpPr>
          <p:nvPr/>
        </p:nvSpPr>
        <p:spPr>
          <a:xfrm>
            <a:off x="256032" y="5357585"/>
            <a:ext cx="1082566"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zh-CN" altLang="en-US" sz="2000" dirty="0">
                <a:solidFill>
                  <a:schemeClr val="tx1"/>
                </a:solidFill>
                <a:effectLst/>
                <a:latin typeface="微软雅黑" panose="020B0503020204020204" pitchFamily="34" charset="-122"/>
                <a:ea typeface="微软雅黑" panose="020B0503020204020204" pitchFamily="34" charset="-122"/>
              </a:rPr>
              <a:t>接收端</a:t>
            </a:r>
          </a:p>
        </p:txBody>
      </p:sp>
      <p:cxnSp>
        <p:nvCxnSpPr>
          <p:cNvPr id="24" name="直接箭头连接符 54">
            <a:extLst>
              <a:ext uri="{FF2B5EF4-FFF2-40B4-BE49-F238E27FC236}">
                <a16:creationId xmlns:a16="http://schemas.microsoft.com/office/drawing/2014/main" id="{58911108-A9E6-E48B-FC30-420EEF2F2D4B}"/>
              </a:ext>
            </a:extLst>
          </p:cNvPr>
          <p:cNvCxnSpPr>
            <a:cxnSpLocks/>
          </p:cNvCxnSpPr>
          <p:nvPr/>
        </p:nvCxnSpPr>
        <p:spPr>
          <a:xfrm flipH="1">
            <a:off x="1279478" y="6292518"/>
            <a:ext cx="7608490"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标题 2">
            <a:extLst>
              <a:ext uri="{FF2B5EF4-FFF2-40B4-BE49-F238E27FC236}">
                <a16:creationId xmlns:a16="http://schemas.microsoft.com/office/drawing/2014/main" id="{F05B9DC6-7EFD-5D7D-BC2F-C930CBB8B8DD}"/>
              </a:ext>
            </a:extLst>
          </p:cNvPr>
          <p:cNvSpPr txBox="1">
            <a:spLocks/>
          </p:cNvSpPr>
          <p:nvPr/>
        </p:nvSpPr>
        <p:spPr>
          <a:xfrm>
            <a:off x="256032" y="5946730"/>
            <a:ext cx="1082566"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ct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cxnSp>
        <p:nvCxnSpPr>
          <p:cNvPr id="28" name="直线箭头连接符 27">
            <a:extLst>
              <a:ext uri="{FF2B5EF4-FFF2-40B4-BE49-F238E27FC236}">
                <a16:creationId xmlns:a16="http://schemas.microsoft.com/office/drawing/2014/main" id="{CC5DD936-F37B-DA3D-2CBC-DC5CF3441EE9}"/>
              </a:ext>
            </a:extLst>
          </p:cNvPr>
          <p:cNvCxnSpPr>
            <a:cxnSpLocks/>
          </p:cNvCxnSpPr>
          <p:nvPr/>
        </p:nvCxnSpPr>
        <p:spPr>
          <a:xfrm>
            <a:off x="1279478" y="4947115"/>
            <a:ext cx="111409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B531B02-C448-321C-4B72-B4A069603255}"/>
              </a:ext>
            </a:extLst>
          </p:cNvPr>
          <p:cNvSpPr txBox="1"/>
          <p:nvPr/>
        </p:nvSpPr>
        <p:spPr>
          <a:xfrm>
            <a:off x="1505960" y="4541223"/>
            <a:ext cx="768352"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DIFS</a:t>
            </a:r>
            <a:endParaRPr kumimoji="1" lang="zh-CN" altLang="en-US" sz="2000" b="1" dirty="0">
              <a:latin typeface="Microsoft YaHei" panose="020B0503020204020204" pitchFamily="34" charset="-122"/>
              <a:ea typeface="Microsoft YaHei" panose="020B0503020204020204" pitchFamily="34" charset="-122"/>
            </a:endParaRPr>
          </a:p>
        </p:txBody>
      </p:sp>
      <p:sp>
        <p:nvSpPr>
          <p:cNvPr id="34" name="矩形 33">
            <a:extLst>
              <a:ext uri="{FF2B5EF4-FFF2-40B4-BE49-F238E27FC236}">
                <a16:creationId xmlns:a16="http://schemas.microsoft.com/office/drawing/2014/main" id="{5E043A03-36F7-74DD-520A-54E71E83CA8B}"/>
              </a:ext>
            </a:extLst>
          </p:cNvPr>
          <p:cNvSpPr/>
          <p:nvPr/>
        </p:nvSpPr>
        <p:spPr>
          <a:xfrm>
            <a:off x="2393574" y="4562843"/>
            <a:ext cx="730012" cy="548112"/>
          </a:xfrm>
          <a:prstGeom prst="rect">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RTS</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35" name="直线箭头连接符 34">
            <a:extLst>
              <a:ext uri="{FF2B5EF4-FFF2-40B4-BE49-F238E27FC236}">
                <a16:creationId xmlns:a16="http://schemas.microsoft.com/office/drawing/2014/main" id="{9A813904-45C9-7B7B-0993-26FB28FF9E16}"/>
              </a:ext>
            </a:extLst>
          </p:cNvPr>
          <p:cNvCxnSpPr>
            <a:cxnSpLocks/>
          </p:cNvCxnSpPr>
          <p:nvPr/>
        </p:nvCxnSpPr>
        <p:spPr>
          <a:xfrm flipH="1" flipV="1">
            <a:off x="3120655" y="4520192"/>
            <a:ext cx="14142" cy="2201283"/>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E11BCA9-F691-F6CC-3D4A-FFC88A368317}"/>
              </a:ext>
            </a:extLst>
          </p:cNvPr>
          <p:cNvSpPr txBox="1"/>
          <p:nvPr/>
        </p:nvSpPr>
        <p:spPr>
          <a:xfrm>
            <a:off x="3120655" y="5160552"/>
            <a:ext cx="718658"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SIFS</a:t>
            </a:r>
            <a:endParaRPr kumimoji="1" lang="zh-CN" altLang="en-US" sz="2000" b="1" dirty="0">
              <a:latin typeface="Microsoft YaHei" panose="020B0503020204020204" pitchFamily="34" charset="-122"/>
              <a:ea typeface="Microsoft YaHei" panose="020B0503020204020204" pitchFamily="34" charset="-122"/>
            </a:endParaRPr>
          </a:p>
        </p:txBody>
      </p:sp>
      <p:cxnSp>
        <p:nvCxnSpPr>
          <p:cNvPr id="40" name="直线箭头连接符 39">
            <a:extLst>
              <a:ext uri="{FF2B5EF4-FFF2-40B4-BE49-F238E27FC236}">
                <a16:creationId xmlns:a16="http://schemas.microsoft.com/office/drawing/2014/main" id="{8C9745BD-E6CE-E83A-E635-25E2B04A8AF2}"/>
              </a:ext>
            </a:extLst>
          </p:cNvPr>
          <p:cNvCxnSpPr>
            <a:cxnSpLocks/>
          </p:cNvCxnSpPr>
          <p:nvPr/>
        </p:nvCxnSpPr>
        <p:spPr>
          <a:xfrm>
            <a:off x="3120655" y="5533585"/>
            <a:ext cx="73572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992BA7F8-ED19-FCB1-9D92-0CFE4D25DCE6}"/>
              </a:ext>
            </a:extLst>
          </p:cNvPr>
          <p:cNvSpPr/>
          <p:nvPr/>
        </p:nvSpPr>
        <p:spPr>
          <a:xfrm>
            <a:off x="3874581" y="5145254"/>
            <a:ext cx="697570" cy="548112"/>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CTS</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43" name="直线箭头连接符 42">
            <a:extLst>
              <a:ext uri="{FF2B5EF4-FFF2-40B4-BE49-F238E27FC236}">
                <a16:creationId xmlns:a16="http://schemas.microsoft.com/office/drawing/2014/main" id="{8503A8DD-0069-B78E-A552-D506FF0D6AC7}"/>
              </a:ext>
            </a:extLst>
          </p:cNvPr>
          <p:cNvCxnSpPr>
            <a:cxnSpLocks/>
          </p:cNvCxnSpPr>
          <p:nvPr/>
        </p:nvCxnSpPr>
        <p:spPr>
          <a:xfrm flipH="1" flipV="1">
            <a:off x="4577979" y="4568169"/>
            <a:ext cx="3435" cy="2153306"/>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B2772E6F-F0E9-E5F6-7AA6-7079B606438C}"/>
              </a:ext>
            </a:extLst>
          </p:cNvPr>
          <p:cNvSpPr txBox="1"/>
          <p:nvPr/>
        </p:nvSpPr>
        <p:spPr>
          <a:xfrm>
            <a:off x="4576331" y="4587240"/>
            <a:ext cx="718658"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SIFS</a:t>
            </a:r>
            <a:endParaRPr kumimoji="1" lang="zh-CN" altLang="en-US" sz="2000" b="1" dirty="0">
              <a:latin typeface="Microsoft YaHei" panose="020B0503020204020204" pitchFamily="34" charset="-122"/>
              <a:ea typeface="Microsoft YaHei" panose="020B0503020204020204" pitchFamily="34" charset="-122"/>
            </a:endParaRPr>
          </a:p>
        </p:txBody>
      </p:sp>
      <p:cxnSp>
        <p:nvCxnSpPr>
          <p:cNvPr id="46" name="直线箭头连接符 45">
            <a:extLst>
              <a:ext uri="{FF2B5EF4-FFF2-40B4-BE49-F238E27FC236}">
                <a16:creationId xmlns:a16="http://schemas.microsoft.com/office/drawing/2014/main" id="{0546FBCB-6466-9DC8-EE4A-F4369197FD4D}"/>
              </a:ext>
            </a:extLst>
          </p:cNvPr>
          <p:cNvCxnSpPr>
            <a:cxnSpLocks/>
          </p:cNvCxnSpPr>
          <p:nvPr/>
        </p:nvCxnSpPr>
        <p:spPr>
          <a:xfrm>
            <a:off x="4576331" y="4960273"/>
            <a:ext cx="73572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826A05BA-64A0-44DB-FD40-D133AE8B5539}"/>
              </a:ext>
            </a:extLst>
          </p:cNvPr>
          <p:cNvSpPr/>
          <p:nvPr/>
        </p:nvSpPr>
        <p:spPr>
          <a:xfrm>
            <a:off x="5331995" y="4572377"/>
            <a:ext cx="1352591" cy="548112"/>
          </a:xfrm>
          <a:prstGeom prst="rect">
            <a:avLst/>
          </a:prstGeom>
          <a:solidFill>
            <a:schemeClr val="accent6">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数据</a:t>
            </a:r>
          </a:p>
        </p:txBody>
      </p:sp>
      <p:sp>
        <p:nvSpPr>
          <p:cNvPr id="48" name="文本框 47">
            <a:extLst>
              <a:ext uri="{FF2B5EF4-FFF2-40B4-BE49-F238E27FC236}">
                <a16:creationId xmlns:a16="http://schemas.microsoft.com/office/drawing/2014/main" id="{94EB7DE7-5BB0-5875-9543-A4C4378603E3}"/>
              </a:ext>
            </a:extLst>
          </p:cNvPr>
          <p:cNvSpPr txBox="1"/>
          <p:nvPr/>
        </p:nvSpPr>
        <p:spPr>
          <a:xfrm>
            <a:off x="6685528" y="5104109"/>
            <a:ext cx="718658"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SIFS</a:t>
            </a:r>
            <a:endParaRPr kumimoji="1" lang="zh-CN" altLang="en-US" sz="2000" b="1" dirty="0">
              <a:latin typeface="Microsoft YaHei" panose="020B0503020204020204" pitchFamily="34" charset="-122"/>
              <a:ea typeface="Microsoft YaHei" panose="020B0503020204020204" pitchFamily="34" charset="-122"/>
            </a:endParaRPr>
          </a:p>
        </p:txBody>
      </p:sp>
      <p:cxnSp>
        <p:nvCxnSpPr>
          <p:cNvPr id="49" name="直线箭头连接符 48">
            <a:extLst>
              <a:ext uri="{FF2B5EF4-FFF2-40B4-BE49-F238E27FC236}">
                <a16:creationId xmlns:a16="http://schemas.microsoft.com/office/drawing/2014/main" id="{F9379D19-136E-E387-BAA3-9EF70CA17E63}"/>
              </a:ext>
            </a:extLst>
          </p:cNvPr>
          <p:cNvCxnSpPr>
            <a:cxnSpLocks/>
          </p:cNvCxnSpPr>
          <p:nvPr/>
        </p:nvCxnSpPr>
        <p:spPr>
          <a:xfrm>
            <a:off x="6685528" y="5477142"/>
            <a:ext cx="73572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5C8082E5-52CD-3AF8-5107-3CD7797E7831}"/>
              </a:ext>
            </a:extLst>
          </p:cNvPr>
          <p:cNvCxnSpPr>
            <a:cxnSpLocks/>
          </p:cNvCxnSpPr>
          <p:nvPr/>
        </p:nvCxnSpPr>
        <p:spPr>
          <a:xfrm flipV="1">
            <a:off x="6676158" y="4546887"/>
            <a:ext cx="21886" cy="2134235"/>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CAD0A70A-3EE2-885C-ABD5-3342C504F4C5}"/>
              </a:ext>
            </a:extLst>
          </p:cNvPr>
          <p:cNvSpPr/>
          <p:nvPr/>
        </p:nvSpPr>
        <p:spPr>
          <a:xfrm>
            <a:off x="7437722" y="5160552"/>
            <a:ext cx="718188" cy="548112"/>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ACK</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55" name="直线箭头连接符 54">
            <a:extLst>
              <a:ext uri="{FF2B5EF4-FFF2-40B4-BE49-F238E27FC236}">
                <a16:creationId xmlns:a16="http://schemas.microsoft.com/office/drawing/2014/main" id="{BC2B2976-D19A-B765-76A9-234A041AA9B6}"/>
              </a:ext>
            </a:extLst>
          </p:cNvPr>
          <p:cNvCxnSpPr>
            <a:cxnSpLocks/>
          </p:cNvCxnSpPr>
          <p:nvPr/>
        </p:nvCxnSpPr>
        <p:spPr>
          <a:xfrm flipH="1" flipV="1">
            <a:off x="8151497" y="4615506"/>
            <a:ext cx="21888" cy="210596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2EBDBC-6866-B632-0E0B-FC2A697A456F}"/>
              </a:ext>
            </a:extLst>
          </p:cNvPr>
          <p:cNvSpPr/>
          <p:nvPr/>
        </p:nvSpPr>
        <p:spPr>
          <a:xfrm>
            <a:off x="3134796" y="5886107"/>
            <a:ext cx="5035153" cy="417809"/>
          </a:xfrm>
          <a:prstGeom prst="rect">
            <a:avLst/>
          </a:prstGeom>
          <a:solidFill>
            <a:schemeClr val="accent5">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RTS</a:t>
            </a:r>
            <a:r>
              <a:rPr lang="zh-CN" altLang="en-US" sz="2000" b="1" dirty="0">
                <a:solidFill>
                  <a:schemeClr val="tx1"/>
                </a:solidFill>
                <a:latin typeface="微软雅黑" panose="020B0503020204020204" pitchFamily="34" charset="-122"/>
                <a:ea typeface="微软雅黑" panose="020B0503020204020204" pitchFamily="34" charset="-122"/>
              </a:rPr>
              <a:t>帧中填写的需要的时间</a:t>
            </a:r>
          </a:p>
        </p:txBody>
      </p:sp>
      <p:sp>
        <p:nvSpPr>
          <p:cNvPr id="61" name="矩形 60">
            <a:extLst>
              <a:ext uri="{FF2B5EF4-FFF2-40B4-BE49-F238E27FC236}">
                <a16:creationId xmlns:a16="http://schemas.microsoft.com/office/drawing/2014/main" id="{4681A8EE-1B8B-208A-A364-1452805EDEFE}"/>
              </a:ext>
            </a:extLst>
          </p:cNvPr>
          <p:cNvSpPr/>
          <p:nvPr/>
        </p:nvSpPr>
        <p:spPr>
          <a:xfrm>
            <a:off x="4576331" y="6317989"/>
            <a:ext cx="3600045" cy="365125"/>
          </a:xfrm>
          <a:prstGeom prst="rect">
            <a:avLst/>
          </a:prstGeom>
          <a:solidFill>
            <a:schemeClr val="accent5">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CTS</a:t>
            </a:r>
            <a:r>
              <a:rPr lang="zh-CN" altLang="en-US" sz="2000" b="1" dirty="0">
                <a:solidFill>
                  <a:schemeClr val="tx1"/>
                </a:solidFill>
                <a:latin typeface="微软雅黑" panose="020B0503020204020204" pitchFamily="34" charset="-122"/>
                <a:ea typeface="微软雅黑" panose="020B0503020204020204" pitchFamily="34" charset="-122"/>
              </a:rPr>
              <a:t>帧中填写的需要的时间</a:t>
            </a:r>
          </a:p>
        </p:txBody>
      </p:sp>
      <p:sp>
        <p:nvSpPr>
          <p:cNvPr id="62" name="标题 2">
            <a:extLst>
              <a:ext uri="{FF2B5EF4-FFF2-40B4-BE49-F238E27FC236}">
                <a16:creationId xmlns:a16="http://schemas.microsoft.com/office/drawing/2014/main" id="{C73F6B38-5F5D-6DE2-8E88-F2F91E0D554B}"/>
              </a:ext>
            </a:extLst>
          </p:cNvPr>
          <p:cNvSpPr txBox="1">
            <a:spLocks/>
          </p:cNvSpPr>
          <p:nvPr/>
        </p:nvSpPr>
        <p:spPr>
          <a:xfrm>
            <a:off x="256032" y="5919931"/>
            <a:ext cx="2153388" cy="4411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zh-CN" altLang="en-US" sz="2000" dirty="0">
                <a:solidFill>
                  <a:schemeClr val="tx1"/>
                </a:solidFill>
                <a:effectLst/>
                <a:latin typeface="微软雅黑" panose="020B0503020204020204" pitchFamily="34" charset="-122"/>
                <a:ea typeface="微软雅黑" panose="020B0503020204020204" pitchFamily="34" charset="-122"/>
              </a:rPr>
              <a:t>发送端的</a:t>
            </a:r>
            <a:r>
              <a:rPr lang="en-US" altLang="zh-CN" sz="2000" dirty="0">
                <a:solidFill>
                  <a:schemeClr val="tx1"/>
                </a:solidFill>
                <a:effectLst/>
                <a:latin typeface="微软雅黑" panose="020B0503020204020204" pitchFamily="34" charset="-122"/>
                <a:ea typeface="微软雅黑" panose="020B0503020204020204" pitchFamily="34" charset="-122"/>
              </a:rPr>
              <a:t>NAV</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sp>
        <p:nvSpPr>
          <p:cNvPr id="63" name="标题 2">
            <a:extLst>
              <a:ext uri="{FF2B5EF4-FFF2-40B4-BE49-F238E27FC236}">
                <a16:creationId xmlns:a16="http://schemas.microsoft.com/office/drawing/2014/main" id="{5E9B12D8-44AF-9D37-E978-0CF79589410E}"/>
              </a:ext>
            </a:extLst>
          </p:cNvPr>
          <p:cNvSpPr txBox="1">
            <a:spLocks/>
          </p:cNvSpPr>
          <p:nvPr/>
        </p:nvSpPr>
        <p:spPr>
          <a:xfrm>
            <a:off x="261905" y="6280972"/>
            <a:ext cx="2153388" cy="4411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zh-CN" altLang="en-US" sz="2000" dirty="0">
                <a:solidFill>
                  <a:schemeClr val="tx1"/>
                </a:solidFill>
                <a:effectLst/>
                <a:latin typeface="微软雅黑" panose="020B0503020204020204" pitchFamily="34" charset="-122"/>
                <a:ea typeface="微软雅黑" panose="020B0503020204020204" pitchFamily="34" charset="-122"/>
              </a:rPr>
              <a:t>接收端的</a:t>
            </a:r>
            <a:r>
              <a:rPr lang="en-US" altLang="zh-CN" sz="2000" dirty="0">
                <a:solidFill>
                  <a:schemeClr val="tx1"/>
                </a:solidFill>
                <a:effectLst/>
                <a:latin typeface="微软雅黑" panose="020B0503020204020204" pitchFamily="34" charset="-122"/>
                <a:ea typeface="微软雅黑" panose="020B0503020204020204" pitchFamily="34" charset="-122"/>
              </a:rPr>
              <a:t>NAV</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45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8"/>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49"/>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P spid="11" grpId="0" animBg="1"/>
      <p:bldP spid="12" grpId="0"/>
      <p:bldP spid="14" grpId="0"/>
      <p:bldP spid="19" grpId="0"/>
      <p:bldP spid="23" grpId="0"/>
      <p:bldP spid="31" grpId="0"/>
      <p:bldP spid="34" grpId="0" animBg="1"/>
      <p:bldP spid="38" grpId="0"/>
      <p:bldP spid="42" grpId="0" animBg="1"/>
      <p:bldP spid="45" grpId="0"/>
      <p:bldP spid="47" grpId="0" animBg="1"/>
      <p:bldP spid="48" grpId="0"/>
      <p:bldP spid="54" grpId="0" animBg="1"/>
      <p:bldP spid="60" grpId="0" animBg="1"/>
      <p:bldP spid="61" grpId="0" animBg="1"/>
      <p:bldP spid="62" grpId="0"/>
      <p:bldP spid="6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6D5BA-0EC6-3087-68E6-4C33D2720DB2}"/>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BAD7414-E17F-87FF-B9BE-4BBDE20316DF}"/>
              </a:ext>
            </a:extLst>
          </p:cNvPr>
          <p:cNvSpPr>
            <a:spLocks noGrp="1"/>
          </p:cNvSpPr>
          <p:nvPr>
            <p:ph type="sldNum" sz="quarter" idx="12"/>
          </p:nvPr>
        </p:nvSpPr>
        <p:spPr/>
        <p:txBody>
          <a:bodyPr/>
          <a:lstStyle/>
          <a:p>
            <a:fld id="{E663D701-F6D3-45BB-89CD-EE32AA93FC3C}" type="slidenum">
              <a:rPr lang="zh-CN" altLang="en-US" smtClean="0"/>
              <a:t>44</a:t>
            </a:fld>
            <a:endParaRPr lang="zh-CN" altLang="en-US" dirty="0"/>
          </a:p>
        </p:txBody>
      </p:sp>
      <p:sp>
        <p:nvSpPr>
          <p:cNvPr id="8" name="文本框 7">
            <a:extLst>
              <a:ext uri="{FF2B5EF4-FFF2-40B4-BE49-F238E27FC236}">
                <a16:creationId xmlns:a16="http://schemas.microsoft.com/office/drawing/2014/main" id="{9399A7D4-3BF8-534D-236A-DB51E20EC678}"/>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19D1EF49-0717-2CAF-8647-AFA667D69792}"/>
              </a:ext>
            </a:extLst>
          </p:cNvPr>
          <p:cNvSpPr>
            <a:spLocks noGrp="1"/>
          </p:cNvSpPr>
          <p:nvPr>
            <p:ph type="title"/>
          </p:nvPr>
        </p:nvSpPr>
        <p:spPr>
          <a:xfrm>
            <a:off x="256032" y="658278"/>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b. CSMA/CA</a:t>
            </a:r>
            <a:r>
              <a:rPr lang="zh-CN" altLang="en-US" sz="2800" dirty="0">
                <a:solidFill>
                  <a:schemeClr val="tx1"/>
                </a:solidFill>
                <a:effectLst/>
                <a:latin typeface="微软雅黑" panose="020B0503020204020204" pitchFamily="34" charset="-122"/>
                <a:ea typeface="微软雅黑" panose="020B0503020204020204" pitchFamily="34" charset="-122"/>
              </a:rPr>
              <a:t>协议流程</a:t>
            </a:r>
          </a:p>
        </p:txBody>
      </p:sp>
      <p:sp>
        <p:nvSpPr>
          <p:cNvPr id="27" name="标题 2">
            <a:extLst>
              <a:ext uri="{FF2B5EF4-FFF2-40B4-BE49-F238E27FC236}">
                <a16:creationId xmlns:a16="http://schemas.microsoft.com/office/drawing/2014/main" id="{124FE4BC-5015-AB12-5D5C-7CA91FB28477}"/>
              </a:ext>
            </a:extLst>
          </p:cNvPr>
          <p:cNvSpPr txBox="1">
            <a:spLocks/>
          </p:cNvSpPr>
          <p:nvPr/>
        </p:nvSpPr>
        <p:spPr>
          <a:xfrm>
            <a:off x="194553" y="1442813"/>
            <a:ext cx="8434025" cy="5541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200" b="0" dirty="0">
                <a:solidFill>
                  <a:schemeClr val="tx1"/>
                </a:solidFill>
                <a:effectLst/>
                <a:ea typeface="+mn-ea"/>
              </a:rPr>
              <a:t>用户尝试发送数据，监听信道情况</a:t>
            </a:r>
            <a:endParaRPr lang="en-US" altLang="zh-CN" sz="2200" b="0" dirty="0">
              <a:solidFill>
                <a:schemeClr val="tx1"/>
              </a:solidFill>
              <a:effectLst/>
              <a:ea typeface="+mn-ea"/>
            </a:endParaRPr>
          </a:p>
        </p:txBody>
      </p:sp>
      <p:sp>
        <p:nvSpPr>
          <p:cNvPr id="17" name="标题 2">
            <a:extLst>
              <a:ext uri="{FF2B5EF4-FFF2-40B4-BE49-F238E27FC236}">
                <a16:creationId xmlns:a16="http://schemas.microsoft.com/office/drawing/2014/main" id="{A8289429-9428-D0E6-0ABB-A7B2EC897085}"/>
              </a:ext>
            </a:extLst>
          </p:cNvPr>
          <p:cNvSpPr txBox="1">
            <a:spLocks/>
          </p:cNvSpPr>
          <p:nvPr/>
        </p:nvSpPr>
        <p:spPr>
          <a:xfrm>
            <a:off x="256032" y="1996965"/>
            <a:ext cx="8434025" cy="4179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marL="342900" indent="-342900">
              <a:lnSpc>
                <a:spcPct val="130000"/>
              </a:lnSpc>
              <a:buFont typeface="Arial" panose="020B0604020202020204" pitchFamily="34" charset="0"/>
              <a:buChar char="•"/>
            </a:pPr>
            <a:r>
              <a:rPr lang="zh-CN" altLang="en-US" sz="2200" b="0" dirty="0">
                <a:solidFill>
                  <a:schemeClr val="tx1"/>
                </a:solidFill>
                <a:effectLst/>
                <a:ea typeface="+mn-ea"/>
              </a:rPr>
              <a:t>如果本数据帧是第一个数据帧，未重传，且信道空闲</a:t>
            </a:r>
            <a:endParaRPr lang="en-US" altLang="zh-CN" sz="2200" b="0" dirty="0">
              <a:solidFill>
                <a:schemeClr val="tx1"/>
              </a:solidFill>
              <a:effectLst/>
              <a:ea typeface="+mn-ea"/>
            </a:endParaRPr>
          </a:p>
          <a:p>
            <a:pPr>
              <a:lnSpc>
                <a:spcPct val="130000"/>
              </a:lnSpc>
            </a:pPr>
            <a:r>
              <a:rPr lang="zh-CN" altLang="en-US" sz="2200" b="0" dirty="0">
                <a:solidFill>
                  <a:schemeClr val="tx1"/>
                </a:solidFill>
                <a:effectLst/>
                <a:ea typeface="+mn-ea"/>
              </a:rPr>
              <a:t>   经过一个</a:t>
            </a:r>
            <a:r>
              <a:rPr lang="en-US" altLang="zh-CN" sz="2200" b="0" dirty="0">
                <a:solidFill>
                  <a:schemeClr val="tx1"/>
                </a:solidFill>
                <a:effectLst/>
                <a:ea typeface="+mn-ea"/>
              </a:rPr>
              <a:t>DIFS</a:t>
            </a:r>
            <a:r>
              <a:rPr lang="zh-CN" altLang="en-US" sz="2200" b="0" dirty="0">
                <a:solidFill>
                  <a:schemeClr val="tx1"/>
                </a:solidFill>
                <a:effectLst/>
                <a:ea typeface="+mn-ea"/>
              </a:rPr>
              <a:t>时间间隔后，开始进行数据传输</a:t>
            </a:r>
            <a:endParaRPr lang="en-US" altLang="zh-CN" sz="2200" b="0" dirty="0">
              <a:solidFill>
                <a:schemeClr val="tx1"/>
              </a:solidFill>
              <a:effectLst/>
              <a:ea typeface="+mn-ea"/>
            </a:endParaRPr>
          </a:p>
          <a:p>
            <a:pPr marL="342900" indent="-342900">
              <a:lnSpc>
                <a:spcPct val="130000"/>
              </a:lnSpc>
              <a:buFont typeface="Arial" panose="020B0604020202020204" pitchFamily="34" charset="0"/>
              <a:buChar char="•"/>
            </a:pPr>
            <a:r>
              <a:rPr lang="zh-CN" altLang="en-US" sz="2200" b="0" dirty="0">
                <a:solidFill>
                  <a:schemeClr val="tx1"/>
                </a:solidFill>
                <a:effectLst/>
                <a:ea typeface="+mn-ea"/>
              </a:rPr>
              <a:t>否则，在经过一个</a:t>
            </a:r>
            <a:r>
              <a:rPr lang="en-US" altLang="zh-CN" sz="2200" b="0" dirty="0">
                <a:solidFill>
                  <a:schemeClr val="tx1"/>
                </a:solidFill>
                <a:effectLst/>
                <a:ea typeface="+mn-ea"/>
              </a:rPr>
              <a:t>DIFS</a:t>
            </a:r>
            <a:r>
              <a:rPr lang="zh-CN" altLang="en-US" sz="2200" b="0" dirty="0">
                <a:solidFill>
                  <a:schemeClr val="tx1"/>
                </a:solidFill>
                <a:effectLst/>
                <a:ea typeface="+mn-ea"/>
              </a:rPr>
              <a:t>之后，开启一个退避计时器</a:t>
            </a:r>
            <a:r>
              <a:rPr lang="en-US" altLang="zh-CN" sz="2200" b="0" dirty="0">
                <a:solidFill>
                  <a:schemeClr val="tx1"/>
                </a:solidFill>
                <a:effectLst/>
                <a:ea typeface="+mn-ea"/>
              </a:rPr>
              <a:t>(backoff</a:t>
            </a:r>
            <a:r>
              <a:rPr lang="zh-CN" altLang="en-US" sz="2200" b="0" dirty="0">
                <a:solidFill>
                  <a:schemeClr val="tx1"/>
                </a:solidFill>
                <a:effectLst/>
                <a:ea typeface="+mn-ea"/>
              </a:rPr>
              <a:t> </a:t>
            </a:r>
            <a:r>
              <a:rPr lang="en-US" altLang="zh-CN" sz="2200" b="0" dirty="0">
                <a:solidFill>
                  <a:schemeClr val="tx1"/>
                </a:solidFill>
                <a:effectLst/>
                <a:ea typeface="+mn-ea"/>
              </a:rPr>
              <a:t>timer)</a:t>
            </a:r>
          </a:p>
          <a:p>
            <a:pPr marL="342900" indent="-342900">
              <a:lnSpc>
                <a:spcPct val="130000"/>
              </a:lnSpc>
              <a:buFont typeface="Arial" panose="020B0604020202020204" pitchFamily="34" charset="0"/>
              <a:buChar char="•"/>
            </a:pPr>
            <a:r>
              <a:rPr lang="zh-CN" altLang="en-US" sz="2200" b="0" dirty="0">
                <a:solidFill>
                  <a:schemeClr val="tx1"/>
                </a:solidFill>
                <a:effectLst/>
                <a:ea typeface="+mn-ea"/>
              </a:rPr>
              <a:t>退避计数器按照</a:t>
            </a:r>
            <a:r>
              <a:rPr lang="zh-CN" altLang="en-US" sz="2200" b="0" dirty="0">
                <a:solidFill>
                  <a:srgbClr val="C00000"/>
                </a:solidFill>
                <a:effectLst/>
                <a:ea typeface="+mn-ea"/>
              </a:rPr>
              <a:t>二进制指数退避算法</a:t>
            </a:r>
            <a:r>
              <a:rPr lang="zh-CN" altLang="en-US" sz="2200" b="0" dirty="0">
                <a:solidFill>
                  <a:schemeClr val="tx1"/>
                </a:solidFill>
                <a:effectLst/>
                <a:ea typeface="+mn-ea"/>
              </a:rPr>
              <a:t>取值</a:t>
            </a:r>
            <a:endParaRPr lang="en-US" altLang="zh-CN" sz="2200" b="0" dirty="0">
              <a:solidFill>
                <a:schemeClr val="tx1"/>
              </a:solidFill>
              <a:effectLst/>
              <a:ea typeface="+mn-ea"/>
            </a:endParaRPr>
          </a:p>
          <a:p>
            <a:pPr>
              <a:lnSpc>
                <a:spcPct val="130000"/>
              </a:lnSpc>
            </a:pPr>
            <a:endParaRPr lang="en-US" altLang="zh-CN" sz="2200" b="0" dirty="0">
              <a:solidFill>
                <a:schemeClr val="tx1"/>
              </a:solidFill>
              <a:effectLst/>
              <a:ea typeface="+mn-ea"/>
            </a:endParaRPr>
          </a:p>
          <a:p>
            <a:pPr>
              <a:lnSpc>
                <a:spcPct val="130000"/>
              </a:lnSpc>
            </a:pPr>
            <a:endParaRPr lang="en-US" altLang="zh-CN" sz="2200" b="0" dirty="0">
              <a:solidFill>
                <a:schemeClr val="tx1"/>
              </a:solidFill>
              <a:effectLst/>
              <a:ea typeface="+mn-ea"/>
            </a:endParaRPr>
          </a:p>
          <a:p>
            <a:pPr>
              <a:lnSpc>
                <a:spcPct val="130000"/>
              </a:lnSpc>
            </a:pPr>
            <a:endParaRPr lang="en-US" altLang="zh-CN" sz="2200" b="0" dirty="0">
              <a:solidFill>
                <a:schemeClr val="tx1"/>
              </a:solidFill>
              <a:effectLst/>
              <a:ea typeface="+mn-ea"/>
            </a:endParaRPr>
          </a:p>
          <a:p>
            <a:pPr marL="800100" lvl="1" indent="-342900">
              <a:lnSpc>
                <a:spcPct val="130000"/>
              </a:lnSpc>
              <a:buFont typeface="Arial" panose="020B0604020202020204" pitchFamily="34" charset="0"/>
              <a:buChar char="•"/>
            </a:pPr>
            <a:endParaRPr lang="en-US" altLang="zh-CN" sz="100" b="0" dirty="0">
              <a:solidFill>
                <a:schemeClr val="tx1"/>
              </a:solidFill>
              <a:effectLst/>
              <a:ea typeface="+mn-ea"/>
            </a:endParaRPr>
          </a:p>
          <a:p>
            <a:pPr marL="800100" lvl="1" indent="-342900">
              <a:lnSpc>
                <a:spcPct val="130000"/>
              </a:lnSpc>
              <a:buFont typeface="Arial" panose="020B0604020202020204" pitchFamily="34" charset="0"/>
              <a:buChar char="•"/>
            </a:pPr>
            <a:endParaRPr lang="en-US" altLang="zh-CN" sz="100" b="0" dirty="0">
              <a:solidFill>
                <a:schemeClr val="tx1"/>
              </a:solidFill>
              <a:effectLst/>
              <a:ea typeface="+mn-ea"/>
            </a:endParaRPr>
          </a:p>
        </p:txBody>
      </p:sp>
      <p:sp>
        <p:nvSpPr>
          <p:cNvPr id="18" name="圆角矩形 17">
            <a:extLst>
              <a:ext uri="{FF2B5EF4-FFF2-40B4-BE49-F238E27FC236}">
                <a16:creationId xmlns:a16="http://schemas.microsoft.com/office/drawing/2014/main" id="{75724E75-F620-A0EF-E4A5-649126DD1562}"/>
              </a:ext>
            </a:extLst>
          </p:cNvPr>
          <p:cNvSpPr/>
          <p:nvPr/>
        </p:nvSpPr>
        <p:spPr>
          <a:xfrm>
            <a:off x="388884" y="4617318"/>
            <a:ext cx="7819695" cy="20357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标题 2">
            <a:extLst>
              <a:ext uri="{FF2B5EF4-FFF2-40B4-BE49-F238E27FC236}">
                <a16:creationId xmlns:a16="http://schemas.microsoft.com/office/drawing/2014/main" id="{FA372AFF-7FB4-F062-943D-DA4B9247F867}"/>
              </a:ext>
            </a:extLst>
          </p:cNvPr>
          <p:cNvSpPr txBox="1">
            <a:spLocks/>
          </p:cNvSpPr>
          <p:nvPr/>
        </p:nvSpPr>
        <p:spPr>
          <a:xfrm>
            <a:off x="2482826" y="4765922"/>
            <a:ext cx="3771071"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800" dirty="0">
                <a:solidFill>
                  <a:schemeClr val="tx1"/>
                </a:solidFill>
                <a:effectLst/>
                <a:latin typeface="微软雅黑" panose="020B0503020204020204" pitchFamily="34" charset="-122"/>
                <a:ea typeface="微软雅黑" panose="020B0503020204020204" pitchFamily="34" charset="-122"/>
              </a:rPr>
              <a:t>二进制指数退避算法</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90BB7D9-6D2D-0559-0CDF-E42BCB1D19A7}"/>
                  </a:ext>
                </a:extLst>
              </p:cNvPr>
              <p:cNvSpPr txBox="1"/>
              <p:nvPr/>
            </p:nvSpPr>
            <p:spPr>
              <a:xfrm>
                <a:off x="622738" y="5465346"/>
                <a:ext cx="7491249" cy="867160"/>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kumimoji="1" lang="zh-CN" altLang="en-US" sz="2000" dirty="0"/>
                  <a:t>第</a:t>
                </a:r>
                <a14:m>
                  <m:oMath xmlns:m="http://schemas.openxmlformats.org/officeDocument/2006/math">
                    <m:r>
                      <a:rPr kumimoji="1" lang="en-US" altLang="zh-CN" sz="2000" b="0" i="1" smtClean="0">
                        <a:latin typeface="Cambria Math" panose="02040503050406030204" pitchFamily="18" charset="0"/>
                      </a:rPr>
                      <m:t>𝑖</m:t>
                    </m:r>
                  </m:oMath>
                </a14:m>
                <a:r>
                  <a:rPr kumimoji="1" lang="zh-CN" altLang="en-US" sz="2000" dirty="0"/>
                  <a:t>次退避就在时隙</a:t>
                </a:r>
                <a14:m>
                  <m:oMath xmlns:m="http://schemas.openxmlformats.org/officeDocument/2006/math">
                    <m:r>
                      <a:rPr kumimoji="1" lang="en-US" altLang="zh-CN" sz="2000" b="0" i="1" smtClean="0">
                        <a:latin typeface="Cambria Math" panose="02040503050406030204" pitchFamily="18" charset="0"/>
                      </a:rPr>
                      <m:t>{0,</m:t>
                    </m:r>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1,</m:t>
                    </m:r>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2,</m:t>
                    </m:r>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m:t>
                    </m:r>
                    <m:r>
                      <a:rPr kumimoji="1" lang="zh-CN" altLang="en-US" sz="2000" b="0" i="1" smtClean="0">
                        <a:latin typeface="Cambria Math" panose="02040503050406030204" pitchFamily="18" charset="0"/>
                      </a:rPr>
                      <m:t> </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2</m:t>
                        </m:r>
                      </m:e>
                      <m:sup>
                        <m:r>
                          <a:rPr kumimoji="1" lang="en-US" altLang="zh-CN" sz="2000" b="0" i="1" smtClean="0">
                            <a:latin typeface="Cambria Math" panose="02040503050406030204" pitchFamily="18" charset="0"/>
                          </a:rPr>
                          <m:t>2+</m:t>
                        </m:r>
                        <m:r>
                          <a:rPr kumimoji="1" lang="en-US" altLang="zh-CN" sz="2000" b="0" i="1" smtClean="0">
                            <a:latin typeface="Cambria Math" panose="02040503050406030204" pitchFamily="18" charset="0"/>
                          </a:rPr>
                          <m:t>𝑖</m:t>
                        </m:r>
                      </m:sup>
                    </m:sSup>
                    <m:r>
                      <a:rPr kumimoji="1" lang="en-US" altLang="zh-CN" sz="2000" b="0" i="1" smtClean="0">
                        <a:latin typeface="Cambria Math" panose="02040503050406030204" pitchFamily="18" charset="0"/>
                      </a:rPr>
                      <m:t>−1}</m:t>
                    </m:r>
                  </m:oMath>
                </a14:m>
                <a:r>
                  <a:rPr kumimoji="1" lang="zh-CN" altLang="en-US" sz="2000" dirty="0"/>
                  <a:t>中随机选取一个时隙值</a:t>
                </a:r>
                <a:endParaRPr kumimoji="1" lang="en-US" altLang="zh-CN" sz="2000" dirty="0"/>
              </a:p>
              <a:p>
                <a:pPr marL="342900" indent="-342900">
                  <a:lnSpc>
                    <a:spcPct val="130000"/>
                  </a:lnSpc>
                  <a:buFont typeface="Arial" panose="020B0604020202020204" pitchFamily="34" charset="0"/>
                  <a:buChar char="•"/>
                </a:pPr>
                <a14:m>
                  <m:oMath xmlns:m="http://schemas.openxmlformats.org/officeDocument/2006/math">
                    <m:r>
                      <a:rPr kumimoji="1" lang="en-US" altLang="zh-CN" sz="2000" b="0" i="1" smtClean="0">
                        <a:latin typeface="Cambria Math" panose="02040503050406030204" pitchFamily="18" charset="0"/>
                      </a:rPr>
                      <m:t>𝑖</m:t>
                    </m:r>
                  </m:oMath>
                </a14:m>
                <a:r>
                  <a:rPr kumimoji="1" lang="zh-CN" altLang="en-US" sz="2000" dirty="0"/>
                  <a:t>为退避变量，取值上限为</a:t>
                </a:r>
                <a:r>
                  <a:rPr kumimoji="1" lang="en-US" altLang="zh-CN" sz="2000" dirty="0"/>
                  <a:t>6</a:t>
                </a:r>
              </a:p>
            </p:txBody>
          </p:sp>
        </mc:Choice>
        <mc:Fallback xmlns="">
          <p:sp>
            <p:nvSpPr>
              <p:cNvPr id="20" name="文本框 19">
                <a:extLst>
                  <a:ext uri="{FF2B5EF4-FFF2-40B4-BE49-F238E27FC236}">
                    <a16:creationId xmlns:a16="http://schemas.microsoft.com/office/drawing/2014/main" id="{590BB7D9-6D2D-0559-0CDF-E42BCB1D19A7}"/>
                  </a:ext>
                </a:extLst>
              </p:cNvPr>
              <p:cNvSpPr txBox="1">
                <a:spLocks noRot="1" noChangeAspect="1" noMove="1" noResize="1" noEditPoints="1" noAdjustHandles="1" noChangeArrowheads="1" noChangeShapeType="1" noTextEdit="1"/>
              </p:cNvSpPr>
              <p:nvPr/>
            </p:nvSpPr>
            <p:spPr>
              <a:xfrm>
                <a:off x="622738" y="5465346"/>
                <a:ext cx="7491249" cy="867160"/>
              </a:xfrm>
              <a:prstGeom prst="rect">
                <a:avLst/>
              </a:prstGeom>
              <a:blipFill>
                <a:blip r:embed="rId3"/>
                <a:stretch>
                  <a:fillRect l="-508" b="-13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676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P spid="18"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D8F69-3761-95BE-F797-FB5109CCF4B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40BB82-5EB3-E0EA-D6CE-D5269A0D6CF4}"/>
              </a:ext>
            </a:extLst>
          </p:cNvPr>
          <p:cNvSpPr>
            <a:spLocks noGrp="1"/>
          </p:cNvSpPr>
          <p:nvPr>
            <p:ph type="sldNum" sz="quarter" idx="12"/>
          </p:nvPr>
        </p:nvSpPr>
        <p:spPr/>
        <p:txBody>
          <a:bodyPr/>
          <a:lstStyle/>
          <a:p>
            <a:fld id="{E663D701-F6D3-45BB-89CD-EE32AA93FC3C}" type="slidenum">
              <a:rPr lang="zh-CN" altLang="en-US" smtClean="0"/>
              <a:t>45</a:t>
            </a:fld>
            <a:endParaRPr lang="zh-CN" altLang="en-US" dirty="0"/>
          </a:p>
        </p:txBody>
      </p:sp>
      <p:sp>
        <p:nvSpPr>
          <p:cNvPr id="8" name="文本框 7">
            <a:extLst>
              <a:ext uri="{FF2B5EF4-FFF2-40B4-BE49-F238E27FC236}">
                <a16:creationId xmlns:a16="http://schemas.microsoft.com/office/drawing/2014/main" id="{4FE43808-8937-F2B8-59B3-4D28C4960BF5}"/>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4B56FAD4-A553-9BA1-351F-862E1B56D949}"/>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b. CSMA/CA</a:t>
            </a:r>
            <a:r>
              <a:rPr lang="zh-CN" altLang="en-US" sz="2800" dirty="0">
                <a:solidFill>
                  <a:schemeClr val="tx1"/>
                </a:solidFill>
                <a:effectLst/>
                <a:latin typeface="微软雅黑" panose="020B0503020204020204" pitchFamily="34" charset="-122"/>
                <a:ea typeface="微软雅黑" panose="020B0503020204020204" pitchFamily="34" charset="-122"/>
              </a:rPr>
              <a:t>协议流程</a:t>
            </a:r>
          </a:p>
        </p:txBody>
      </p:sp>
      <p:sp>
        <p:nvSpPr>
          <p:cNvPr id="27" name="标题 2">
            <a:extLst>
              <a:ext uri="{FF2B5EF4-FFF2-40B4-BE49-F238E27FC236}">
                <a16:creationId xmlns:a16="http://schemas.microsoft.com/office/drawing/2014/main" id="{FF40AAD6-9FC9-693A-2255-3858FE63E124}"/>
              </a:ext>
            </a:extLst>
          </p:cNvPr>
          <p:cNvSpPr txBox="1">
            <a:spLocks/>
          </p:cNvSpPr>
          <p:nvPr/>
        </p:nvSpPr>
        <p:spPr>
          <a:xfrm>
            <a:off x="194553" y="1442813"/>
            <a:ext cx="8434025" cy="5541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200" b="0" dirty="0">
                <a:solidFill>
                  <a:schemeClr val="tx1"/>
                </a:solidFill>
                <a:effectLst/>
                <a:ea typeface="+mn-ea"/>
              </a:rPr>
              <a:t>用户尝试发送数据，监听信道情况</a:t>
            </a:r>
            <a:endParaRPr lang="en-US" altLang="zh-CN" sz="2200" b="0" dirty="0">
              <a:solidFill>
                <a:schemeClr val="tx1"/>
              </a:solidFill>
              <a:effectLst/>
              <a:ea typeface="+mn-ea"/>
            </a:endParaRPr>
          </a:p>
        </p:txBody>
      </p:sp>
      <p:sp>
        <p:nvSpPr>
          <p:cNvPr id="17" name="标题 2">
            <a:extLst>
              <a:ext uri="{FF2B5EF4-FFF2-40B4-BE49-F238E27FC236}">
                <a16:creationId xmlns:a16="http://schemas.microsoft.com/office/drawing/2014/main" id="{CA32BAA6-5B5C-8262-4C11-573D59C2B02E}"/>
              </a:ext>
            </a:extLst>
          </p:cNvPr>
          <p:cNvSpPr txBox="1">
            <a:spLocks/>
          </p:cNvSpPr>
          <p:nvPr/>
        </p:nvSpPr>
        <p:spPr>
          <a:xfrm>
            <a:off x="256032" y="1996965"/>
            <a:ext cx="8434025" cy="4179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marL="342900" indent="-342900">
              <a:lnSpc>
                <a:spcPct val="130000"/>
              </a:lnSpc>
              <a:buFont typeface="Arial" panose="020B0604020202020204" pitchFamily="34" charset="0"/>
              <a:buChar char="•"/>
            </a:pPr>
            <a:r>
              <a:rPr lang="zh-CN" altLang="en-US" sz="2200" b="0" dirty="0">
                <a:solidFill>
                  <a:schemeClr val="tx1"/>
                </a:solidFill>
                <a:effectLst/>
                <a:ea typeface="+mn-ea"/>
              </a:rPr>
              <a:t>如果本数据帧是第一个数据帧，未重传，且信道空闲</a:t>
            </a:r>
            <a:endParaRPr lang="en-US" altLang="zh-CN" sz="2200" b="0" dirty="0">
              <a:solidFill>
                <a:schemeClr val="tx1"/>
              </a:solidFill>
              <a:effectLst/>
              <a:ea typeface="+mn-ea"/>
            </a:endParaRPr>
          </a:p>
          <a:p>
            <a:pPr>
              <a:lnSpc>
                <a:spcPct val="130000"/>
              </a:lnSpc>
            </a:pPr>
            <a:r>
              <a:rPr lang="zh-CN" altLang="en-US" sz="2200" b="0" dirty="0">
                <a:solidFill>
                  <a:schemeClr val="tx1"/>
                </a:solidFill>
                <a:effectLst/>
                <a:ea typeface="+mn-ea"/>
              </a:rPr>
              <a:t>   经过一个</a:t>
            </a:r>
            <a:r>
              <a:rPr lang="en-US" altLang="zh-CN" sz="2200" b="0" dirty="0">
                <a:solidFill>
                  <a:schemeClr val="tx1"/>
                </a:solidFill>
                <a:effectLst/>
                <a:ea typeface="+mn-ea"/>
              </a:rPr>
              <a:t>DIFS</a:t>
            </a:r>
            <a:r>
              <a:rPr lang="zh-CN" altLang="en-US" sz="2200" b="0" dirty="0">
                <a:solidFill>
                  <a:schemeClr val="tx1"/>
                </a:solidFill>
                <a:effectLst/>
                <a:ea typeface="+mn-ea"/>
              </a:rPr>
              <a:t>时间间隔后，开始进行数据传输</a:t>
            </a:r>
            <a:endParaRPr lang="en-US" altLang="zh-CN" sz="2200" b="0" dirty="0">
              <a:solidFill>
                <a:schemeClr val="tx1"/>
              </a:solidFill>
              <a:effectLst/>
              <a:ea typeface="+mn-ea"/>
            </a:endParaRPr>
          </a:p>
          <a:p>
            <a:pPr marL="342900" indent="-342900">
              <a:lnSpc>
                <a:spcPct val="130000"/>
              </a:lnSpc>
              <a:buFont typeface="Arial" panose="020B0604020202020204" pitchFamily="34" charset="0"/>
              <a:buChar char="•"/>
            </a:pPr>
            <a:r>
              <a:rPr lang="zh-CN" altLang="en-US" sz="2200" b="0" dirty="0">
                <a:solidFill>
                  <a:schemeClr val="tx1"/>
                </a:solidFill>
                <a:effectLst/>
                <a:ea typeface="+mn-ea"/>
              </a:rPr>
              <a:t>否则，在经过一个</a:t>
            </a:r>
            <a:r>
              <a:rPr lang="en-US" altLang="zh-CN" sz="2200" b="0" dirty="0">
                <a:solidFill>
                  <a:schemeClr val="tx1"/>
                </a:solidFill>
                <a:effectLst/>
                <a:ea typeface="+mn-ea"/>
              </a:rPr>
              <a:t>DIFS</a:t>
            </a:r>
            <a:r>
              <a:rPr lang="zh-CN" altLang="en-US" sz="2200" b="0" dirty="0">
                <a:solidFill>
                  <a:schemeClr val="tx1"/>
                </a:solidFill>
                <a:effectLst/>
                <a:ea typeface="+mn-ea"/>
              </a:rPr>
              <a:t>之后，开启一个退避计时器</a:t>
            </a:r>
            <a:r>
              <a:rPr lang="en-US" altLang="zh-CN" sz="2200" b="0" dirty="0">
                <a:solidFill>
                  <a:schemeClr val="tx1"/>
                </a:solidFill>
                <a:effectLst/>
                <a:ea typeface="+mn-ea"/>
              </a:rPr>
              <a:t>(backoff</a:t>
            </a:r>
            <a:r>
              <a:rPr lang="zh-CN" altLang="en-US" sz="2200" b="0" dirty="0">
                <a:solidFill>
                  <a:schemeClr val="tx1"/>
                </a:solidFill>
                <a:effectLst/>
                <a:ea typeface="+mn-ea"/>
              </a:rPr>
              <a:t> </a:t>
            </a:r>
            <a:r>
              <a:rPr lang="en-US" altLang="zh-CN" sz="2200" b="0" dirty="0">
                <a:solidFill>
                  <a:schemeClr val="tx1"/>
                </a:solidFill>
                <a:effectLst/>
                <a:ea typeface="+mn-ea"/>
              </a:rPr>
              <a:t>timer)</a:t>
            </a:r>
          </a:p>
          <a:p>
            <a:pPr marL="342900" indent="-342900">
              <a:lnSpc>
                <a:spcPct val="130000"/>
              </a:lnSpc>
              <a:buFont typeface="Arial" panose="020B0604020202020204" pitchFamily="34" charset="0"/>
              <a:buChar char="•"/>
            </a:pPr>
            <a:r>
              <a:rPr lang="zh-CN" altLang="en-US" sz="2200" b="0" dirty="0">
                <a:solidFill>
                  <a:schemeClr val="tx1"/>
                </a:solidFill>
                <a:effectLst/>
                <a:ea typeface="+mn-ea"/>
              </a:rPr>
              <a:t>退避计数器按照</a:t>
            </a:r>
            <a:r>
              <a:rPr lang="zh-CN" altLang="en-US" sz="2200" b="0" dirty="0">
                <a:solidFill>
                  <a:srgbClr val="C00000"/>
                </a:solidFill>
                <a:effectLst/>
                <a:ea typeface="+mn-ea"/>
              </a:rPr>
              <a:t>二进制指数退避算法</a:t>
            </a:r>
            <a:r>
              <a:rPr lang="zh-CN" altLang="en-US" sz="2200" b="0" dirty="0">
                <a:solidFill>
                  <a:schemeClr val="tx1"/>
                </a:solidFill>
                <a:effectLst/>
                <a:ea typeface="+mn-ea"/>
              </a:rPr>
              <a:t>取值</a:t>
            </a:r>
            <a:endParaRPr lang="en-US" altLang="zh-CN" sz="2200" b="0" dirty="0">
              <a:solidFill>
                <a:schemeClr val="tx1"/>
              </a:solidFill>
              <a:effectLst/>
              <a:ea typeface="+mn-ea"/>
            </a:endParaRPr>
          </a:p>
          <a:p>
            <a:pPr marL="342900" indent="-342900">
              <a:lnSpc>
                <a:spcPct val="130000"/>
              </a:lnSpc>
              <a:buFont typeface="Arial" panose="020B0604020202020204" pitchFamily="34" charset="0"/>
              <a:buChar char="•"/>
            </a:pPr>
            <a:r>
              <a:rPr lang="zh-CN" altLang="en-US" sz="2200" b="0" dirty="0">
                <a:solidFill>
                  <a:schemeClr val="tx1"/>
                </a:solidFill>
                <a:effectLst/>
                <a:ea typeface="+mn-ea"/>
              </a:rPr>
              <a:t>退避计数器只有在信道空闲并经历一个</a:t>
            </a:r>
            <a:r>
              <a:rPr lang="en-US" altLang="zh-CN" sz="2200" b="0" dirty="0">
                <a:solidFill>
                  <a:schemeClr val="tx1"/>
                </a:solidFill>
                <a:effectLst/>
                <a:ea typeface="+mn-ea"/>
              </a:rPr>
              <a:t>DIFS</a:t>
            </a:r>
            <a:r>
              <a:rPr lang="zh-CN" altLang="en-US" sz="2200" b="0" dirty="0">
                <a:solidFill>
                  <a:schemeClr val="tx1"/>
                </a:solidFill>
                <a:effectLst/>
                <a:ea typeface="+mn-ea"/>
              </a:rPr>
              <a:t>后倒计时</a:t>
            </a:r>
            <a:endParaRPr lang="en-US" altLang="zh-CN" sz="2200" b="0" dirty="0">
              <a:solidFill>
                <a:schemeClr val="tx1"/>
              </a:solidFill>
              <a:effectLst/>
              <a:ea typeface="+mn-ea"/>
            </a:endParaRPr>
          </a:p>
          <a:p>
            <a:pPr marL="342900" indent="-342900">
              <a:lnSpc>
                <a:spcPct val="130000"/>
              </a:lnSpc>
              <a:buFont typeface="Arial" panose="020B0604020202020204" pitchFamily="34" charset="0"/>
              <a:buChar char="•"/>
            </a:pPr>
            <a:r>
              <a:rPr lang="zh-CN" altLang="en-US" sz="2200" b="0" dirty="0">
                <a:solidFill>
                  <a:schemeClr val="tx1"/>
                </a:solidFill>
                <a:effectLst/>
                <a:ea typeface="+mn-ea"/>
              </a:rPr>
              <a:t>退避计数器在其它情况下保持冻结</a:t>
            </a:r>
            <a:endParaRPr lang="en-US" altLang="zh-CN" sz="2200" b="0" dirty="0">
              <a:solidFill>
                <a:schemeClr val="tx1"/>
              </a:solidFill>
              <a:effectLst/>
              <a:ea typeface="+mn-ea"/>
            </a:endParaRPr>
          </a:p>
          <a:p>
            <a:pPr marL="342900" indent="-342900">
              <a:lnSpc>
                <a:spcPct val="130000"/>
              </a:lnSpc>
              <a:buFont typeface="Arial" panose="020B0604020202020204" pitchFamily="34" charset="0"/>
              <a:buChar char="•"/>
            </a:pPr>
            <a:r>
              <a:rPr lang="zh-CN" altLang="en-US" sz="2200" b="0" dirty="0">
                <a:solidFill>
                  <a:schemeClr val="tx1"/>
                </a:solidFill>
                <a:effectLst/>
                <a:ea typeface="+mn-ea"/>
              </a:rPr>
              <a:t>退避计数器归零后，用户发送数据帧</a:t>
            </a:r>
            <a:endParaRPr lang="en-US" altLang="zh-CN" sz="2200" b="0" dirty="0">
              <a:solidFill>
                <a:schemeClr val="tx1"/>
              </a:solidFill>
              <a:effectLst/>
              <a:ea typeface="+mn-ea"/>
            </a:endParaRPr>
          </a:p>
          <a:p>
            <a:pPr marL="800100" lvl="1" indent="-342900">
              <a:lnSpc>
                <a:spcPct val="130000"/>
              </a:lnSpc>
              <a:buFont typeface="Arial" panose="020B0604020202020204" pitchFamily="34" charset="0"/>
              <a:buChar char="•"/>
            </a:pPr>
            <a:endParaRPr lang="en-US" altLang="zh-CN" sz="100" b="0" dirty="0">
              <a:solidFill>
                <a:schemeClr val="tx1"/>
              </a:solidFill>
              <a:effectLst/>
              <a:ea typeface="+mn-ea"/>
            </a:endParaRPr>
          </a:p>
          <a:p>
            <a:pPr marL="800100" lvl="1" indent="-342900">
              <a:lnSpc>
                <a:spcPct val="130000"/>
              </a:lnSpc>
              <a:buFont typeface="Arial" panose="020B0604020202020204" pitchFamily="34" charset="0"/>
              <a:buChar char="•"/>
            </a:pPr>
            <a:endParaRPr lang="en-US" altLang="zh-CN" sz="100" b="0" dirty="0">
              <a:solidFill>
                <a:schemeClr val="tx1"/>
              </a:solidFill>
              <a:effectLst/>
              <a:ea typeface="+mn-ea"/>
            </a:endParaRPr>
          </a:p>
        </p:txBody>
      </p:sp>
    </p:spTree>
    <p:extLst>
      <p:ext uri="{BB962C8B-B14F-4D97-AF65-F5344CB8AC3E}">
        <p14:creationId xmlns:p14="http://schemas.microsoft.com/office/powerpoint/2010/main" val="276189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B7937-10F4-E3D7-9846-E1F5995561DE}"/>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DF24298-0EA8-6EC7-3F4B-A43009692F92}"/>
              </a:ext>
            </a:extLst>
          </p:cNvPr>
          <p:cNvSpPr>
            <a:spLocks noGrp="1"/>
          </p:cNvSpPr>
          <p:nvPr>
            <p:ph type="sldNum" sz="quarter" idx="12"/>
          </p:nvPr>
        </p:nvSpPr>
        <p:spPr/>
        <p:txBody>
          <a:bodyPr/>
          <a:lstStyle/>
          <a:p>
            <a:fld id="{E663D701-F6D3-45BB-89CD-EE32AA93FC3C}" type="slidenum">
              <a:rPr lang="zh-CN" altLang="en-US" smtClean="0"/>
              <a:t>46</a:t>
            </a:fld>
            <a:endParaRPr lang="zh-CN" altLang="en-US" dirty="0"/>
          </a:p>
        </p:txBody>
      </p:sp>
      <p:sp>
        <p:nvSpPr>
          <p:cNvPr id="8" name="文本框 7">
            <a:extLst>
              <a:ext uri="{FF2B5EF4-FFF2-40B4-BE49-F238E27FC236}">
                <a16:creationId xmlns:a16="http://schemas.microsoft.com/office/drawing/2014/main" id="{9E48AAB1-50F9-3165-AFFA-6AF197921D7C}"/>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BC948F3D-453F-4251-DDBC-C1510BF6916E}"/>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b. CSMA/CA</a:t>
            </a:r>
            <a:r>
              <a:rPr lang="zh-CN" altLang="en-US" sz="2800" dirty="0">
                <a:solidFill>
                  <a:schemeClr val="tx1"/>
                </a:solidFill>
                <a:effectLst/>
                <a:latin typeface="微软雅黑" panose="020B0503020204020204" pitchFamily="34" charset="-122"/>
                <a:ea typeface="微软雅黑" panose="020B0503020204020204" pitchFamily="34" charset="-122"/>
              </a:rPr>
              <a:t>协议流程</a:t>
            </a:r>
          </a:p>
        </p:txBody>
      </p:sp>
      <p:grpSp>
        <p:nvGrpSpPr>
          <p:cNvPr id="31" name="组合 30">
            <a:extLst>
              <a:ext uri="{FF2B5EF4-FFF2-40B4-BE49-F238E27FC236}">
                <a16:creationId xmlns:a16="http://schemas.microsoft.com/office/drawing/2014/main" id="{DCEBC4F5-D575-469D-D4D3-D3DA5016A087}"/>
              </a:ext>
            </a:extLst>
          </p:cNvPr>
          <p:cNvGrpSpPr/>
          <p:nvPr/>
        </p:nvGrpSpPr>
        <p:grpSpPr>
          <a:xfrm>
            <a:off x="637189" y="1362584"/>
            <a:ext cx="8093124" cy="691576"/>
            <a:chOff x="637189" y="1362584"/>
            <a:chExt cx="8093124" cy="691576"/>
          </a:xfrm>
        </p:grpSpPr>
        <p:cxnSp>
          <p:nvCxnSpPr>
            <p:cNvPr id="2" name="直接箭头连接符 54">
              <a:extLst>
                <a:ext uri="{FF2B5EF4-FFF2-40B4-BE49-F238E27FC236}">
                  <a16:creationId xmlns:a16="http://schemas.microsoft.com/office/drawing/2014/main" id="{31EA9FFA-F448-237A-02C2-13210A3C02F1}"/>
                </a:ext>
              </a:extLst>
            </p:cNvPr>
            <p:cNvCxnSpPr>
              <a:cxnSpLocks/>
            </p:cNvCxnSpPr>
            <p:nvPr/>
          </p:nvCxnSpPr>
          <p:spPr>
            <a:xfrm flipH="1" flipV="1">
              <a:off x="1114097" y="1687855"/>
              <a:ext cx="7616216" cy="2051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标题 2">
              <a:extLst>
                <a:ext uri="{FF2B5EF4-FFF2-40B4-BE49-F238E27FC236}">
                  <a16:creationId xmlns:a16="http://schemas.microsoft.com/office/drawing/2014/main" id="{CE05B911-7ACC-83C8-BB32-CF88246F25D6}"/>
                </a:ext>
              </a:extLst>
            </p:cNvPr>
            <p:cNvSpPr txBox="1">
              <a:spLocks/>
            </p:cNvSpPr>
            <p:nvPr/>
          </p:nvSpPr>
          <p:spPr>
            <a:xfrm>
              <a:off x="637189" y="1362584"/>
              <a:ext cx="371804"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A</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grpSp>
      <p:grpSp>
        <p:nvGrpSpPr>
          <p:cNvPr id="32" name="组合 31">
            <a:extLst>
              <a:ext uri="{FF2B5EF4-FFF2-40B4-BE49-F238E27FC236}">
                <a16:creationId xmlns:a16="http://schemas.microsoft.com/office/drawing/2014/main" id="{73ED1FF6-5214-A2BF-5832-59B5BF458D21}"/>
              </a:ext>
            </a:extLst>
          </p:cNvPr>
          <p:cNvGrpSpPr/>
          <p:nvPr/>
        </p:nvGrpSpPr>
        <p:grpSpPr>
          <a:xfrm>
            <a:off x="637189" y="2340548"/>
            <a:ext cx="8093124" cy="691576"/>
            <a:chOff x="637189" y="2340548"/>
            <a:chExt cx="8093124" cy="691576"/>
          </a:xfrm>
        </p:grpSpPr>
        <p:cxnSp>
          <p:nvCxnSpPr>
            <p:cNvPr id="5" name="直接箭头连接符 54">
              <a:extLst>
                <a:ext uri="{FF2B5EF4-FFF2-40B4-BE49-F238E27FC236}">
                  <a16:creationId xmlns:a16="http://schemas.microsoft.com/office/drawing/2014/main" id="{AF74894B-C7E9-9F54-12DB-F4EAB2BF162F}"/>
                </a:ext>
              </a:extLst>
            </p:cNvPr>
            <p:cNvCxnSpPr>
              <a:cxnSpLocks/>
            </p:cNvCxnSpPr>
            <p:nvPr/>
          </p:nvCxnSpPr>
          <p:spPr>
            <a:xfrm flipH="1" flipV="1">
              <a:off x="1114097" y="2676078"/>
              <a:ext cx="7616216" cy="2051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标题 2">
              <a:extLst>
                <a:ext uri="{FF2B5EF4-FFF2-40B4-BE49-F238E27FC236}">
                  <a16:creationId xmlns:a16="http://schemas.microsoft.com/office/drawing/2014/main" id="{D162E538-2773-8284-66FA-E6C65481B0DC}"/>
                </a:ext>
              </a:extLst>
            </p:cNvPr>
            <p:cNvSpPr txBox="1">
              <a:spLocks/>
            </p:cNvSpPr>
            <p:nvPr/>
          </p:nvSpPr>
          <p:spPr>
            <a:xfrm>
              <a:off x="637189" y="2340548"/>
              <a:ext cx="371804"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B</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832135DF-781A-8919-22C5-AA67DAE29F0C}"/>
              </a:ext>
            </a:extLst>
          </p:cNvPr>
          <p:cNvGrpSpPr/>
          <p:nvPr/>
        </p:nvGrpSpPr>
        <p:grpSpPr>
          <a:xfrm>
            <a:off x="640473" y="3339031"/>
            <a:ext cx="8089840" cy="691576"/>
            <a:chOff x="640473" y="3339031"/>
            <a:chExt cx="8089840" cy="691576"/>
          </a:xfrm>
        </p:grpSpPr>
        <p:cxnSp>
          <p:nvCxnSpPr>
            <p:cNvPr id="6" name="直接箭头连接符 54">
              <a:extLst>
                <a:ext uri="{FF2B5EF4-FFF2-40B4-BE49-F238E27FC236}">
                  <a16:creationId xmlns:a16="http://schemas.microsoft.com/office/drawing/2014/main" id="{C0B35634-E5B7-76C1-0AD9-3F059E805B16}"/>
                </a:ext>
              </a:extLst>
            </p:cNvPr>
            <p:cNvCxnSpPr>
              <a:cxnSpLocks/>
            </p:cNvCxnSpPr>
            <p:nvPr/>
          </p:nvCxnSpPr>
          <p:spPr>
            <a:xfrm flipH="1" flipV="1">
              <a:off x="1114097" y="3664302"/>
              <a:ext cx="7616216" cy="2051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标题 2">
              <a:extLst>
                <a:ext uri="{FF2B5EF4-FFF2-40B4-BE49-F238E27FC236}">
                  <a16:creationId xmlns:a16="http://schemas.microsoft.com/office/drawing/2014/main" id="{6FAE0F38-41D3-AC1F-88E5-A75F876F71E3}"/>
                </a:ext>
              </a:extLst>
            </p:cNvPr>
            <p:cNvSpPr txBox="1">
              <a:spLocks/>
            </p:cNvSpPr>
            <p:nvPr/>
          </p:nvSpPr>
          <p:spPr>
            <a:xfrm>
              <a:off x="640473" y="3339031"/>
              <a:ext cx="371804"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C</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510CE355-F72F-E123-914E-04D5072B7D64}"/>
              </a:ext>
            </a:extLst>
          </p:cNvPr>
          <p:cNvGrpSpPr/>
          <p:nvPr/>
        </p:nvGrpSpPr>
        <p:grpSpPr>
          <a:xfrm>
            <a:off x="637189" y="4306738"/>
            <a:ext cx="8093124" cy="691576"/>
            <a:chOff x="637189" y="4306738"/>
            <a:chExt cx="8093124" cy="691576"/>
          </a:xfrm>
        </p:grpSpPr>
        <p:cxnSp>
          <p:nvCxnSpPr>
            <p:cNvPr id="7" name="直接箭头连接符 54">
              <a:extLst>
                <a:ext uri="{FF2B5EF4-FFF2-40B4-BE49-F238E27FC236}">
                  <a16:creationId xmlns:a16="http://schemas.microsoft.com/office/drawing/2014/main" id="{661ECED1-C93A-E93B-77D1-8F228B110E01}"/>
                </a:ext>
              </a:extLst>
            </p:cNvPr>
            <p:cNvCxnSpPr>
              <a:cxnSpLocks/>
            </p:cNvCxnSpPr>
            <p:nvPr/>
          </p:nvCxnSpPr>
          <p:spPr>
            <a:xfrm flipH="1" flipV="1">
              <a:off x="1114097" y="4652526"/>
              <a:ext cx="7616216" cy="2051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标题 2">
              <a:extLst>
                <a:ext uri="{FF2B5EF4-FFF2-40B4-BE49-F238E27FC236}">
                  <a16:creationId xmlns:a16="http://schemas.microsoft.com/office/drawing/2014/main" id="{FEF85BC0-2D24-B761-D454-5DB78069AF2D}"/>
                </a:ext>
              </a:extLst>
            </p:cNvPr>
            <p:cNvSpPr txBox="1">
              <a:spLocks/>
            </p:cNvSpPr>
            <p:nvPr/>
          </p:nvSpPr>
          <p:spPr>
            <a:xfrm>
              <a:off x="637189" y="4306738"/>
              <a:ext cx="371804"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D</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grpSp>
      <p:grpSp>
        <p:nvGrpSpPr>
          <p:cNvPr id="35" name="组合 34">
            <a:extLst>
              <a:ext uri="{FF2B5EF4-FFF2-40B4-BE49-F238E27FC236}">
                <a16:creationId xmlns:a16="http://schemas.microsoft.com/office/drawing/2014/main" id="{BA1FAD86-F00F-5394-1CA5-DDB422E06746}"/>
              </a:ext>
            </a:extLst>
          </p:cNvPr>
          <p:cNvGrpSpPr/>
          <p:nvPr/>
        </p:nvGrpSpPr>
        <p:grpSpPr>
          <a:xfrm>
            <a:off x="637189" y="5298847"/>
            <a:ext cx="8093124" cy="691576"/>
            <a:chOff x="637189" y="5298847"/>
            <a:chExt cx="8093124" cy="691576"/>
          </a:xfrm>
        </p:grpSpPr>
        <p:cxnSp>
          <p:nvCxnSpPr>
            <p:cNvPr id="9" name="直接箭头连接符 54">
              <a:extLst>
                <a:ext uri="{FF2B5EF4-FFF2-40B4-BE49-F238E27FC236}">
                  <a16:creationId xmlns:a16="http://schemas.microsoft.com/office/drawing/2014/main" id="{A58A922B-8B4D-5369-ECF1-7ECC456C7F0F}"/>
                </a:ext>
              </a:extLst>
            </p:cNvPr>
            <p:cNvCxnSpPr>
              <a:cxnSpLocks/>
            </p:cNvCxnSpPr>
            <p:nvPr/>
          </p:nvCxnSpPr>
          <p:spPr>
            <a:xfrm flipH="1" flipV="1">
              <a:off x="1114097" y="5640750"/>
              <a:ext cx="7616216" cy="2051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标题 2">
              <a:extLst>
                <a:ext uri="{FF2B5EF4-FFF2-40B4-BE49-F238E27FC236}">
                  <a16:creationId xmlns:a16="http://schemas.microsoft.com/office/drawing/2014/main" id="{99F7E636-8DF4-D155-1E09-E369F477F85F}"/>
                </a:ext>
              </a:extLst>
            </p:cNvPr>
            <p:cNvSpPr txBox="1">
              <a:spLocks/>
            </p:cNvSpPr>
            <p:nvPr/>
          </p:nvSpPr>
          <p:spPr>
            <a:xfrm>
              <a:off x="637189" y="5298847"/>
              <a:ext cx="371804"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E</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865E2BE0-AFAD-A93F-EE15-487A0EBB5BE2}"/>
              </a:ext>
            </a:extLst>
          </p:cNvPr>
          <p:cNvSpPr txBox="1"/>
          <p:nvPr/>
        </p:nvSpPr>
        <p:spPr>
          <a:xfrm>
            <a:off x="1574538" y="2192542"/>
            <a:ext cx="768352"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DIFS</a:t>
            </a:r>
            <a:endParaRPr kumimoji="1" lang="zh-CN" altLang="en-US" sz="2000" b="1" dirty="0">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6023DE26-6A40-FB22-4E07-EE7A2DD6BD56}"/>
              </a:ext>
            </a:extLst>
          </p:cNvPr>
          <p:cNvSpPr/>
          <p:nvPr/>
        </p:nvSpPr>
        <p:spPr>
          <a:xfrm>
            <a:off x="2401094" y="2118541"/>
            <a:ext cx="1900143" cy="548112"/>
          </a:xfrm>
          <a:prstGeom prst="rect">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数据帧</a:t>
            </a:r>
          </a:p>
        </p:txBody>
      </p:sp>
      <p:cxnSp>
        <p:nvCxnSpPr>
          <p:cNvPr id="24" name="直线箭头连接符 23">
            <a:extLst>
              <a:ext uri="{FF2B5EF4-FFF2-40B4-BE49-F238E27FC236}">
                <a16:creationId xmlns:a16="http://schemas.microsoft.com/office/drawing/2014/main" id="{A472BDB1-9B9F-43FF-5409-E74D9089A49A}"/>
              </a:ext>
            </a:extLst>
          </p:cNvPr>
          <p:cNvCxnSpPr>
            <a:cxnSpLocks/>
          </p:cNvCxnSpPr>
          <p:nvPr/>
        </p:nvCxnSpPr>
        <p:spPr>
          <a:xfrm flipV="1">
            <a:off x="1495451" y="2272876"/>
            <a:ext cx="0" cy="4032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C9092EB9-562B-B1EF-3922-374CC42E53C7}"/>
              </a:ext>
            </a:extLst>
          </p:cNvPr>
          <p:cNvCxnSpPr>
            <a:cxnSpLocks/>
          </p:cNvCxnSpPr>
          <p:nvPr/>
        </p:nvCxnSpPr>
        <p:spPr>
          <a:xfrm flipV="1">
            <a:off x="823091" y="6110298"/>
            <a:ext cx="0" cy="4032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标题 2">
            <a:extLst>
              <a:ext uri="{FF2B5EF4-FFF2-40B4-BE49-F238E27FC236}">
                <a16:creationId xmlns:a16="http://schemas.microsoft.com/office/drawing/2014/main" id="{C70C7728-9001-5C56-9CE0-F8466C5109BC}"/>
              </a:ext>
            </a:extLst>
          </p:cNvPr>
          <p:cNvSpPr txBox="1">
            <a:spLocks/>
          </p:cNvSpPr>
          <p:nvPr/>
        </p:nvSpPr>
        <p:spPr>
          <a:xfrm>
            <a:off x="928194" y="6037670"/>
            <a:ext cx="1720409"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zh-CN" altLang="en-US" sz="2000" dirty="0">
                <a:solidFill>
                  <a:schemeClr val="tx1"/>
                </a:solidFill>
                <a:effectLst/>
                <a:latin typeface="微软雅黑" panose="020B0503020204020204" pitchFamily="34" charset="-122"/>
                <a:ea typeface="微软雅黑" panose="020B0503020204020204" pitchFamily="34" charset="-122"/>
              </a:rPr>
              <a:t>要发送数据</a:t>
            </a:r>
          </a:p>
        </p:txBody>
      </p:sp>
      <p:sp>
        <p:nvSpPr>
          <p:cNvPr id="29" name="思想气泡: 云 8">
            <a:extLst>
              <a:ext uri="{FF2B5EF4-FFF2-40B4-BE49-F238E27FC236}">
                <a16:creationId xmlns:a16="http://schemas.microsoft.com/office/drawing/2014/main" id="{F9B63673-BA46-0E31-D6ED-003FABA3463A}"/>
              </a:ext>
            </a:extLst>
          </p:cNvPr>
          <p:cNvSpPr/>
          <p:nvPr/>
        </p:nvSpPr>
        <p:spPr>
          <a:xfrm>
            <a:off x="1008993" y="1022439"/>
            <a:ext cx="1900145" cy="1086677"/>
          </a:xfrm>
          <a:prstGeom prst="cloud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信道</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空闲</a:t>
            </a:r>
          </a:p>
        </p:txBody>
      </p:sp>
      <p:cxnSp>
        <p:nvCxnSpPr>
          <p:cNvPr id="30" name="直线箭头连接符 29">
            <a:extLst>
              <a:ext uri="{FF2B5EF4-FFF2-40B4-BE49-F238E27FC236}">
                <a16:creationId xmlns:a16="http://schemas.microsoft.com/office/drawing/2014/main" id="{AB2CC6D2-2B2C-1393-EC99-8E550FD469E8}"/>
              </a:ext>
            </a:extLst>
          </p:cNvPr>
          <p:cNvCxnSpPr>
            <a:cxnSpLocks/>
          </p:cNvCxnSpPr>
          <p:nvPr/>
        </p:nvCxnSpPr>
        <p:spPr>
          <a:xfrm>
            <a:off x="1607166" y="2569667"/>
            <a:ext cx="73572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3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checkerboard(across)">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p:tgtEl>
                                          <p:spTgt spid="16"/>
                                        </p:tgtEl>
                                        <p:attrNameLst>
                                          <p:attrName>ppt_y</p:attrName>
                                        </p:attrNameLst>
                                      </p:cBhvr>
                                      <p:tavLst>
                                        <p:tav tm="0">
                                          <p:val>
                                            <p:strVal val="#ppt_y+#ppt_h*1.125000"/>
                                          </p:val>
                                        </p:tav>
                                        <p:tav tm="100000">
                                          <p:val>
                                            <p:strVal val="#ppt_y"/>
                                          </p:val>
                                        </p:tav>
                                      </p:tavLst>
                                    </p:anim>
                                    <p:animEffect transition="in" filter="wipe(up)">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8" grpId="0"/>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830D1-B571-9034-44E9-370B2627C82E}"/>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5198951-C486-81E6-8CCB-97BC30FCBFA1}"/>
              </a:ext>
            </a:extLst>
          </p:cNvPr>
          <p:cNvSpPr>
            <a:spLocks noGrp="1"/>
          </p:cNvSpPr>
          <p:nvPr>
            <p:ph type="sldNum" sz="quarter" idx="12"/>
          </p:nvPr>
        </p:nvSpPr>
        <p:spPr/>
        <p:txBody>
          <a:bodyPr/>
          <a:lstStyle/>
          <a:p>
            <a:fld id="{E663D701-F6D3-45BB-89CD-EE32AA93FC3C}" type="slidenum">
              <a:rPr lang="zh-CN" altLang="en-US" smtClean="0"/>
              <a:t>47</a:t>
            </a:fld>
            <a:endParaRPr lang="zh-CN" altLang="en-US" dirty="0"/>
          </a:p>
        </p:txBody>
      </p:sp>
      <p:sp>
        <p:nvSpPr>
          <p:cNvPr id="8" name="文本框 7">
            <a:extLst>
              <a:ext uri="{FF2B5EF4-FFF2-40B4-BE49-F238E27FC236}">
                <a16:creationId xmlns:a16="http://schemas.microsoft.com/office/drawing/2014/main" id="{82B70995-65B3-6CC3-9250-1D95AF401DC5}"/>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6C473E83-2A9F-7337-E193-D0D7BB014802}"/>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b. CSMA/CA</a:t>
            </a:r>
            <a:r>
              <a:rPr lang="zh-CN" altLang="en-US" sz="2800" dirty="0">
                <a:solidFill>
                  <a:schemeClr val="tx1"/>
                </a:solidFill>
                <a:effectLst/>
                <a:latin typeface="微软雅黑" panose="020B0503020204020204" pitchFamily="34" charset="-122"/>
                <a:ea typeface="微软雅黑" panose="020B0503020204020204" pitchFamily="34" charset="-122"/>
              </a:rPr>
              <a:t>协议流程</a:t>
            </a:r>
          </a:p>
        </p:txBody>
      </p:sp>
      <p:grpSp>
        <p:nvGrpSpPr>
          <p:cNvPr id="90" name="组合 89">
            <a:extLst>
              <a:ext uri="{FF2B5EF4-FFF2-40B4-BE49-F238E27FC236}">
                <a16:creationId xmlns:a16="http://schemas.microsoft.com/office/drawing/2014/main" id="{E49CEBBE-AA4E-FBF5-7184-76D946AB8A10}"/>
              </a:ext>
            </a:extLst>
          </p:cNvPr>
          <p:cNvGrpSpPr/>
          <p:nvPr/>
        </p:nvGrpSpPr>
        <p:grpSpPr>
          <a:xfrm>
            <a:off x="637189" y="1362584"/>
            <a:ext cx="8093124" cy="691576"/>
            <a:chOff x="637189" y="1362584"/>
            <a:chExt cx="8093124" cy="691576"/>
          </a:xfrm>
        </p:grpSpPr>
        <p:cxnSp>
          <p:nvCxnSpPr>
            <p:cNvPr id="2" name="直接箭头连接符 54">
              <a:extLst>
                <a:ext uri="{FF2B5EF4-FFF2-40B4-BE49-F238E27FC236}">
                  <a16:creationId xmlns:a16="http://schemas.microsoft.com/office/drawing/2014/main" id="{02BFF51E-05B7-1EBC-0E30-20396196FCAA}"/>
                </a:ext>
              </a:extLst>
            </p:cNvPr>
            <p:cNvCxnSpPr>
              <a:cxnSpLocks/>
            </p:cNvCxnSpPr>
            <p:nvPr/>
          </p:nvCxnSpPr>
          <p:spPr>
            <a:xfrm flipH="1" flipV="1">
              <a:off x="1114097" y="1687855"/>
              <a:ext cx="7616216" cy="2051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标题 2">
              <a:extLst>
                <a:ext uri="{FF2B5EF4-FFF2-40B4-BE49-F238E27FC236}">
                  <a16:creationId xmlns:a16="http://schemas.microsoft.com/office/drawing/2014/main" id="{C45539E9-7220-18A2-4641-AC10F7A7E0AA}"/>
                </a:ext>
              </a:extLst>
            </p:cNvPr>
            <p:cNvSpPr txBox="1">
              <a:spLocks/>
            </p:cNvSpPr>
            <p:nvPr/>
          </p:nvSpPr>
          <p:spPr>
            <a:xfrm>
              <a:off x="637189" y="1362584"/>
              <a:ext cx="371804"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A</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grpSp>
      <p:grpSp>
        <p:nvGrpSpPr>
          <p:cNvPr id="91" name="组合 90">
            <a:extLst>
              <a:ext uri="{FF2B5EF4-FFF2-40B4-BE49-F238E27FC236}">
                <a16:creationId xmlns:a16="http://schemas.microsoft.com/office/drawing/2014/main" id="{375FB280-6821-343F-506A-6AA691FA0526}"/>
              </a:ext>
            </a:extLst>
          </p:cNvPr>
          <p:cNvGrpSpPr/>
          <p:nvPr/>
        </p:nvGrpSpPr>
        <p:grpSpPr>
          <a:xfrm>
            <a:off x="637189" y="2340548"/>
            <a:ext cx="8093124" cy="691576"/>
            <a:chOff x="637189" y="2340548"/>
            <a:chExt cx="8093124" cy="691576"/>
          </a:xfrm>
        </p:grpSpPr>
        <p:cxnSp>
          <p:nvCxnSpPr>
            <p:cNvPr id="5" name="直接箭头连接符 54">
              <a:extLst>
                <a:ext uri="{FF2B5EF4-FFF2-40B4-BE49-F238E27FC236}">
                  <a16:creationId xmlns:a16="http://schemas.microsoft.com/office/drawing/2014/main" id="{9732D067-098D-464D-34BC-A2F4A1302A32}"/>
                </a:ext>
              </a:extLst>
            </p:cNvPr>
            <p:cNvCxnSpPr>
              <a:cxnSpLocks/>
            </p:cNvCxnSpPr>
            <p:nvPr/>
          </p:nvCxnSpPr>
          <p:spPr>
            <a:xfrm flipH="1" flipV="1">
              <a:off x="1114097" y="2676078"/>
              <a:ext cx="7616216" cy="2051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标题 2">
              <a:extLst>
                <a:ext uri="{FF2B5EF4-FFF2-40B4-BE49-F238E27FC236}">
                  <a16:creationId xmlns:a16="http://schemas.microsoft.com/office/drawing/2014/main" id="{3B20ECE9-8E6E-D820-958D-1B7640121B0F}"/>
                </a:ext>
              </a:extLst>
            </p:cNvPr>
            <p:cNvSpPr txBox="1">
              <a:spLocks/>
            </p:cNvSpPr>
            <p:nvPr/>
          </p:nvSpPr>
          <p:spPr>
            <a:xfrm>
              <a:off x="637189" y="2340548"/>
              <a:ext cx="371804"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B</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grpSp>
      <p:grpSp>
        <p:nvGrpSpPr>
          <p:cNvPr id="92" name="组合 91">
            <a:extLst>
              <a:ext uri="{FF2B5EF4-FFF2-40B4-BE49-F238E27FC236}">
                <a16:creationId xmlns:a16="http://schemas.microsoft.com/office/drawing/2014/main" id="{C23D533C-5A8E-A80A-2CD6-E844063CBF97}"/>
              </a:ext>
            </a:extLst>
          </p:cNvPr>
          <p:cNvGrpSpPr/>
          <p:nvPr/>
        </p:nvGrpSpPr>
        <p:grpSpPr>
          <a:xfrm>
            <a:off x="640473" y="3339031"/>
            <a:ext cx="8089840" cy="691576"/>
            <a:chOff x="640473" y="3339031"/>
            <a:chExt cx="8089840" cy="691576"/>
          </a:xfrm>
        </p:grpSpPr>
        <p:cxnSp>
          <p:nvCxnSpPr>
            <p:cNvPr id="6" name="直接箭头连接符 54">
              <a:extLst>
                <a:ext uri="{FF2B5EF4-FFF2-40B4-BE49-F238E27FC236}">
                  <a16:creationId xmlns:a16="http://schemas.microsoft.com/office/drawing/2014/main" id="{8EEC1466-DFED-9E9B-18E1-9BEDDDAD5BCA}"/>
                </a:ext>
              </a:extLst>
            </p:cNvPr>
            <p:cNvCxnSpPr>
              <a:cxnSpLocks/>
            </p:cNvCxnSpPr>
            <p:nvPr/>
          </p:nvCxnSpPr>
          <p:spPr>
            <a:xfrm flipH="1" flipV="1">
              <a:off x="1114097" y="3664302"/>
              <a:ext cx="7616216" cy="2051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标题 2">
              <a:extLst>
                <a:ext uri="{FF2B5EF4-FFF2-40B4-BE49-F238E27FC236}">
                  <a16:creationId xmlns:a16="http://schemas.microsoft.com/office/drawing/2014/main" id="{6DDA3F4E-31EB-E22F-8D3E-BC870EBEE83B}"/>
                </a:ext>
              </a:extLst>
            </p:cNvPr>
            <p:cNvSpPr txBox="1">
              <a:spLocks/>
            </p:cNvSpPr>
            <p:nvPr/>
          </p:nvSpPr>
          <p:spPr>
            <a:xfrm>
              <a:off x="640473" y="3339031"/>
              <a:ext cx="371804"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C</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grpSp>
      <p:grpSp>
        <p:nvGrpSpPr>
          <p:cNvPr id="93" name="组合 92">
            <a:extLst>
              <a:ext uri="{FF2B5EF4-FFF2-40B4-BE49-F238E27FC236}">
                <a16:creationId xmlns:a16="http://schemas.microsoft.com/office/drawing/2014/main" id="{A659384E-FC46-1FA3-4DD0-4D76CB6FE494}"/>
              </a:ext>
            </a:extLst>
          </p:cNvPr>
          <p:cNvGrpSpPr/>
          <p:nvPr/>
        </p:nvGrpSpPr>
        <p:grpSpPr>
          <a:xfrm>
            <a:off x="637189" y="4306738"/>
            <a:ext cx="8093124" cy="691576"/>
            <a:chOff x="637189" y="4306738"/>
            <a:chExt cx="8093124" cy="691576"/>
          </a:xfrm>
        </p:grpSpPr>
        <p:cxnSp>
          <p:nvCxnSpPr>
            <p:cNvPr id="7" name="直接箭头连接符 54">
              <a:extLst>
                <a:ext uri="{FF2B5EF4-FFF2-40B4-BE49-F238E27FC236}">
                  <a16:creationId xmlns:a16="http://schemas.microsoft.com/office/drawing/2014/main" id="{52005550-DB3F-4807-3C83-CE86BEA7556E}"/>
                </a:ext>
              </a:extLst>
            </p:cNvPr>
            <p:cNvCxnSpPr>
              <a:cxnSpLocks/>
            </p:cNvCxnSpPr>
            <p:nvPr/>
          </p:nvCxnSpPr>
          <p:spPr>
            <a:xfrm flipH="1" flipV="1">
              <a:off x="1114097" y="4652526"/>
              <a:ext cx="7616216" cy="2051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标题 2">
              <a:extLst>
                <a:ext uri="{FF2B5EF4-FFF2-40B4-BE49-F238E27FC236}">
                  <a16:creationId xmlns:a16="http://schemas.microsoft.com/office/drawing/2014/main" id="{4D64D9F0-E72E-000F-B23F-2F0F1F4E6B6F}"/>
                </a:ext>
              </a:extLst>
            </p:cNvPr>
            <p:cNvSpPr txBox="1">
              <a:spLocks/>
            </p:cNvSpPr>
            <p:nvPr/>
          </p:nvSpPr>
          <p:spPr>
            <a:xfrm>
              <a:off x="637189" y="4306738"/>
              <a:ext cx="371804"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D</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grpSp>
      <p:grpSp>
        <p:nvGrpSpPr>
          <p:cNvPr id="94" name="组合 93">
            <a:extLst>
              <a:ext uri="{FF2B5EF4-FFF2-40B4-BE49-F238E27FC236}">
                <a16:creationId xmlns:a16="http://schemas.microsoft.com/office/drawing/2014/main" id="{691B9BEE-B4FE-B277-C458-01D0263FB4B3}"/>
              </a:ext>
            </a:extLst>
          </p:cNvPr>
          <p:cNvGrpSpPr/>
          <p:nvPr/>
        </p:nvGrpSpPr>
        <p:grpSpPr>
          <a:xfrm>
            <a:off x="637189" y="5298847"/>
            <a:ext cx="8093124" cy="691576"/>
            <a:chOff x="637189" y="5298847"/>
            <a:chExt cx="8093124" cy="691576"/>
          </a:xfrm>
        </p:grpSpPr>
        <p:cxnSp>
          <p:nvCxnSpPr>
            <p:cNvPr id="9" name="直接箭头连接符 54">
              <a:extLst>
                <a:ext uri="{FF2B5EF4-FFF2-40B4-BE49-F238E27FC236}">
                  <a16:creationId xmlns:a16="http://schemas.microsoft.com/office/drawing/2014/main" id="{F30245E4-4DCB-49B5-1641-DA7804E8941B}"/>
                </a:ext>
              </a:extLst>
            </p:cNvPr>
            <p:cNvCxnSpPr>
              <a:cxnSpLocks/>
            </p:cNvCxnSpPr>
            <p:nvPr/>
          </p:nvCxnSpPr>
          <p:spPr>
            <a:xfrm flipH="1" flipV="1">
              <a:off x="1114097" y="5640750"/>
              <a:ext cx="7616216" cy="2051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标题 2">
              <a:extLst>
                <a:ext uri="{FF2B5EF4-FFF2-40B4-BE49-F238E27FC236}">
                  <a16:creationId xmlns:a16="http://schemas.microsoft.com/office/drawing/2014/main" id="{D835228B-B7C6-2D04-7651-E5F95AD53B19}"/>
                </a:ext>
              </a:extLst>
            </p:cNvPr>
            <p:cNvSpPr txBox="1">
              <a:spLocks/>
            </p:cNvSpPr>
            <p:nvPr/>
          </p:nvSpPr>
          <p:spPr>
            <a:xfrm>
              <a:off x="637189" y="5298847"/>
              <a:ext cx="371804"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en-US" altLang="zh-CN" sz="2000" dirty="0">
                  <a:solidFill>
                    <a:schemeClr val="tx1"/>
                  </a:solidFill>
                  <a:effectLst/>
                  <a:latin typeface="微软雅黑" panose="020B0503020204020204" pitchFamily="34" charset="-122"/>
                  <a:ea typeface="微软雅黑" panose="020B0503020204020204" pitchFamily="34" charset="-122"/>
                </a:rPr>
                <a:t>E</a:t>
              </a:r>
              <a:endParaRPr lang="zh-CN" altLang="en-US" sz="2000" dirty="0">
                <a:solidFill>
                  <a:schemeClr val="tx1"/>
                </a:solidFill>
                <a:effectLst/>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CA5AD139-672F-22F7-17A1-574E2CD1A7A0}"/>
              </a:ext>
            </a:extLst>
          </p:cNvPr>
          <p:cNvSpPr txBox="1"/>
          <p:nvPr/>
        </p:nvSpPr>
        <p:spPr>
          <a:xfrm>
            <a:off x="2252195" y="5879437"/>
            <a:ext cx="768352"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DIFS</a:t>
            </a:r>
            <a:endParaRPr kumimoji="1" lang="zh-CN" altLang="en-US" sz="2000" b="1" dirty="0">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96F89B80-FC62-0CEA-E186-5E4C4CFBE181}"/>
              </a:ext>
            </a:extLst>
          </p:cNvPr>
          <p:cNvSpPr/>
          <p:nvPr/>
        </p:nvSpPr>
        <p:spPr>
          <a:xfrm>
            <a:off x="1114098" y="1286383"/>
            <a:ext cx="1366344" cy="401471"/>
          </a:xfrm>
          <a:prstGeom prst="rect">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数据帧</a:t>
            </a:r>
          </a:p>
        </p:txBody>
      </p:sp>
      <p:cxnSp>
        <p:nvCxnSpPr>
          <p:cNvPr id="24" name="直线箭头连接符 23">
            <a:extLst>
              <a:ext uri="{FF2B5EF4-FFF2-40B4-BE49-F238E27FC236}">
                <a16:creationId xmlns:a16="http://schemas.microsoft.com/office/drawing/2014/main" id="{04AF0BFE-DC56-2EAB-451C-CED03E73285B}"/>
              </a:ext>
            </a:extLst>
          </p:cNvPr>
          <p:cNvCxnSpPr>
            <a:cxnSpLocks/>
          </p:cNvCxnSpPr>
          <p:nvPr/>
        </p:nvCxnSpPr>
        <p:spPr>
          <a:xfrm flipV="1">
            <a:off x="1495451" y="2272876"/>
            <a:ext cx="0" cy="4032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BD958DE1-5EFF-AEAC-EB7D-7B4F962F428E}"/>
              </a:ext>
            </a:extLst>
          </p:cNvPr>
          <p:cNvCxnSpPr>
            <a:cxnSpLocks/>
          </p:cNvCxnSpPr>
          <p:nvPr/>
        </p:nvCxnSpPr>
        <p:spPr>
          <a:xfrm flipV="1">
            <a:off x="823091" y="6236420"/>
            <a:ext cx="0" cy="4032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标题 2">
            <a:extLst>
              <a:ext uri="{FF2B5EF4-FFF2-40B4-BE49-F238E27FC236}">
                <a16:creationId xmlns:a16="http://schemas.microsoft.com/office/drawing/2014/main" id="{7930C167-74F2-0C20-8CDF-CAE143C78F64}"/>
              </a:ext>
            </a:extLst>
          </p:cNvPr>
          <p:cNvSpPr txBox="1">
            <a:spLocks/>
          </p:cNvSpPr>
          <p:nvPr/>
        </p:nvSpPr>
        <p:spPr>
          <a:xfrm>
            <a:off x="928195" y="6163792"/>
            <a:ext cx="1138100"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zh-CN" altLang="en-US" sz="2000" dirty="0">
                <a:solidFill>
                  <a:schemeClr val="tx1"/>
                </a:solidFill>
                <a:effectLst/>
                <a:latin typeface="微软雅黑" panose="020B0503020204020204" pitchFamily="34" charset="-122"/>
                <a:ea typeface="微软雅黑" panose="020B0503020204020204" pitchFamily="34" charset="-122"/>
              </a:rPr>
              <a:t>要发送数据</a:t>
            </a:r>
          </a:p>
        </p:txBody>
      </p:sp>
      <p:cxnSp>
        <p:nvCxnSpPr>
          <p:cNvPr id="17" name="直线箭头连接符 16">
            <a:extLst>
              <a:ext uri="{FF2B5EF4-FFF2-40B4-BE49-F238E27FC236}">
                <a16:creationId xmlns:a16="http://schemas.microsoft.com/office/drawing/2014/main" id="{3B723703-DC91-F840-0789-D7620148DF92}"/>
              </a:ext>
            </a:extLst>
          </p:cNvPr>
          <p:cNvCxnSpPr>
            <a:cxnSpLocks/>
          </p:cNvCxnSpPr>
          <p:nvPr/>
        </p:nvCxnSpPr>
        <p:spPr>
          <a:xfrm flipV="1">
            <a:off x="1689892" y="3281617"/>
            <a:ext cx="0" cy="403202"/>
          </a:xfrm>
          <a:prstGeom prst="straightConnector1">
            <a:avLst/>
          </a:prstGeom>
          <a:ln w="5715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FC13E703-966A-7D76-EE48-E9CAA8914C59}"/>
              </a:ext>
            </a:extLst>
          </p:cNvPr>
          <p:cNvCxnSpPr>
            <a:cxnSpLocks/>
          </p:cNvCxnSpPr>
          <p:nvPr/>
        </p:nvCxnSpPr>
        <p:spPr>
          <a:xfrm flipV="1">
            <a:off x="2252195" y="4259582"/>
            <a:ext cx="0" cy="4032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31A65CD5-14D0-3EFB-D4A6-D9E0F28DF950}"/>
              </a:ext>
            </a:extLst>
          </p:cNvPr>
          <p:cNvCxnSpPr>
            <a:cxnSpLocks/>
          </p:cNvCxnSpPr>
          <p:nvPr/>
        </p:nvCxnSpPr>
        <p:spPr>
          <a:xfrm flipV="1">
            <a:off x="2469499" y="1199878"/>
            <a:ext cx="10943" cy="4696425"/>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4BE009B8-551A-4F56-18A9-6DD1BBEAAF42}"/>
              </a:ext>
            </a:extLst>
          </p:cNvPr>
          <p:cNvCxnSpPr>
            <a:cxnSpLocks/>
          </p:cNvCxnSpPr>
          <p:nvPr/>
        </p:nvCxnSpPr>
        <p:spPr>
          <a:xfrm flipV="1">
            <a:off x="2697745" y="1199877"/>
            <a:ext cx="10943" cy="4696425"/>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右箭头 22">
            <a:extLst>
              <a:ext uri="{FF2B5EF4-FFF2-40B4-BE49-F238E27FC236}">
                <a16:creationId xmlns:a16="http://schemas.microsoft.com/office/drawing/2014/main" id="{1F31B9DB-AAD1-64FE-4C35-CEAE5C23B595}"/>
              </a:ext>
            </a:extLst>
          </p:cNvPr>
          <p:cNvSpPr/>
          <p:nvPr/>
        </p:nvSpPr>
        <p:spPr>
          <a:xfrm rot="10800000" flipH="1" flipV="1">
            <a:off x="2697745" y="2710062"/>
            <a:ext cx="993395" cy="259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右箭头 24">
            <a:extLst>
              <a:ext uri="{FF2B5EF4-FFF2-40B4-BE49-F238E27FC236}">
                <a16:creationId xmlns:a16="http://schemas.microsoft.com/office/drawing/2014/main" id="{5B32B012-15F0-4790-EAE5-8E235FCEE8D4}"/>
              </a:ext>
            </a:extLst>
          </p:cNvPr>
          <p:cNvSpPr/>
          <p:nvPr/>
        </p:nvSpPr>
        <p:spPr>
          <a:xfrm rot="10800000" flipH="1" flipV="1">
            <a:off x="2708689" y="3705021"/>
            <a:ext cx="646824" cy="259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右箭头 26">
            <a:extLst>
              <a:ext uri="{FF2B5EF4-FFF2-40B4-BE49-F238E27FC236}">
                <a16:creationId xmlns:a16="http://schemas.microsoft.com/office/drawing/2014/main" id="{D1BDE9DA-9ED2-63C9-126F-4C9718B15023}"/>
              </a:ext>
            </a:extLst>
          </p:cNvPr>
          <p:cNvSpPr/>
          <p:nvPr/>
        </p:nvSpPr>
        <p:spPr>
          <a:xfrm rot="10800000" flipH="1" flipV="1">
            <a:off x="2709671" y="4677779"/>
            <a:ext cx="310876" cy="259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右箭头 30">
            <a:extLst>
              <a:ext uri="{FF2B5EF4-FFF2-40B4-BE49-F238E27FC236}">
                <a16:creationId xmlns:a16="http://schemas.microsoft.com/office/drawing/2014/main" id="{1726E027-B394-99A9-3934-BE560B641AA1}"/>
              </a:ext>
            </a:extLst>
          </p:cNvPr>
          <p:cNvSpPr/>
          <p:nvPr/>
        </p:nvSpPr>
        <p:spPr>
          <a:xfrm rot="10800000" flipH="1" flipV="1">
            <a:off x="3044316" y="6381380"/>
            <a:ext cx="646824" cy="259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标题 2">
            <a:extLst>
              <a:ext uri="{FF2B5EF4-FFF2-40B4-BE49-F238E27FC236}">
                <a16:creationId xmlns:a16="http://schemas.microsoft.com/office/drawing/2014/main" id="{58E04283-70EA-0D6E-EEED-471BA67D012B}"/>
              </a:ext>
            </a:extLst>
          </p:cNvPr>
          <p:cNvSpPr txBox="1">
            <a:spLocks/>
          </p:cNvSpPr>
          <p:nvPr/>
        </p:nvSpPr>
        <p:spPr>
          <a:xfrm>
            <a:off x="3656487" y="6163574"/>
            <a:ext cx="1103632"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zh-CN" altLang="en-US" sz="2000" dirty="0">
                <a:solidFill>
                  <a:schemeClr val="tx1"/>
                </a:solidFill>
                <a:effectLst/>
                <a:latin typeface="微软雅黑" panose="020B0503020204020204" pitchFamily="34" charset="-122"/>
                <a:ea typeface="微软雅黑" panose="020B0503020204020204" pitchFamily="34" charset="-122"/>
              </a:rPr>
              <a:t>退避计数器</a:t>
            </a:r>
          </a:p>
        </p:txBody>
      </p:sp>
      <p:cxnSp>
        <p:nvCxnSpPr>
          <p:cNvPr id="33" name="直线箭头连接符 32">
            <a:extLst>
              <a:ext uri="{FF2B5EF4-FFF2-40B4-BE49-F238E27FC236}">
                <a16:creationId xmlns:a16="http://schemas.microsoft.com/office/drawing/2014/main" id="{BC1B99E5-DE9F-D4CA-A7F8-0F9553445875}"/>
              </a:ext>
            </a:extLst>
          </p:cNvPr>
          <p:cNvCxnSpPr>
            <a:cxnSpLocks/>
          </p:cNvCxnSpPr>
          <p:nvPr/>
        </p:nvCxnSpPr>
        <p:spPr>
          <a:xfrm flipV="1">
            <a:off x="3008422" y="1199877"/>
            <a:ext cx="10943" cy="4696425"/>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11900EA7-B93D-AAED-611E-A8541E8E2534}"/>
              </a:ext>
            </a:extLst>
          </p:cNvPr>
          <p:cNvSpPr/>
          <p:nvPr/>
        </p:nvSpPr>
        <p:spPr>
          <a:xfrm>
            <a:off x="3020547" y="4276308"/>
            <a:ext cx="1090422" cy="401471"/>
          </a:xfrm>
          <a:prstGeom prst="rect">
            <a:avLst/>
          </a:prstGeom>
          <a:solidFill>
            <a:srgbClr val="C00000">
              <a:alpha val="56078"/>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数据帧</a:t>
            </a:r>
          </a:p>
        </p:txBody>
      </p:sp>
      <p:sp>
        <p:nvSpPr>
          <p:cNvPr id="35" name="矩形 34">
            <a:extLst>
              <a:ext uri="{FF2B5EF4-FFF2-40B4-BE49-F238E27FC236}">
                <a16:creationId xmlns:a16="http://schemas.microsoft.com/office/drawing/2014/main" id="{F8A7F991-FFE5-BDA8-D09C-558B031A99EA}"/>
              </a:ext>
            </a:extLst>
          </p:cNvPr>
          <p:cNvSpPr/>
          <p:nvPr/>
        </p:nvSpPr>
        <p:spPr>
          <a:xfrm>
            <a:off x="3020547" y="3263649"/>
            <a:ext cx="328891" cy="401471"/>
          </a:xfrm>
          <a:prstGeom prst="rect">
            <a:avLst/>
          </a:prstGeom>
          <a:solidFill>
            <a:schemeClr val="bg1">
              <a:lumMod val="50000"/>
              <a:alpha val="56078"/>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36" name="直线箭头连接符 35">
            <a:extLst>
              <a:ext uri="{FF2B5EF4-FFF2-40B4-BE49-F238E27FC236}">
                <a16:creationId xmlns:a16="http://schemas.microsoft.com/office/drawing/2014/main" id="{1D9D797E-8A77-43D5-DF17-4CB80CC5A01E}"/>
              </a:ext>
            </a:extLst>
          </p:cNvPr>
          <p:cNvCxnSpPr>
            <a:cxnSpLocks/>
          </p:cNvCxnSpPr>
          <p:nvPr/>
        </p:nvCxnSpPr>
        <p:spPr>
          <a:xfrm flipV="1">
            <a:off x="3363644" y="3032124"/>
            <a:ext cx="0" cy="887997"/>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B3E1AC3-AF2C-F3D4-A67C-4931B3AAB3BC}"/>
              </a:ext>
            </a:extLst>
          </p:cNvPr>
          <p:cNvSpPr/>
          <p:nvPr/>
        </p:nvSpPr>
        <p:spPr>
          <a:xfrm>
            <a:off x="3018932" y="2271570"/>
            <a:ext cx="672208" cy="401471"/>
          </a:xfrm>
          <a:prstGeom prst="rect">
            <a:avLst/>
          </a:prstGeom>
          <a:solidFill>
            <a:schemeClr val="bg1">
              <a:lumMod val="50000"/>
              <a:alpha val="56078"/>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42" name="直线箭头连接符 41">
            <a:extLst>
              <a:ext uri="{FF2B5EF4-FFF2-40B4-BE49-F238E27FC236}">
                <a16:creationId xmlns:a16="http://schemas.microsoft.com/office/drawing/2014/main" id="{6CABE780-C437-7430-588D-3F7DE7908D90}"/>
              </a:ext>
            </a:extLst>
          </p:cNvPr>
          <p:cNvCxnSpPr>
            <a:cxnSpLocks/>
          </p:cNvCxnSpPr>
          <p:nvPr/>
        </p:nvCxnSpPr>
        <p:spPr>
          <a:xfrm flipV="1">
            <a:off x="3691140" y="2054160"/>
            <a:ext cx="0" cy="887997"/>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D46D02AF-DF9C-45DB-6F25-166C01412D0F}"/>
              </a:ext>
            </a:extLst>
          </p:cNvPr>
          <p:cNvSpPr/>
          <p:nvPr/>
        </p:nvSpPr>
        <p:spPr>
          <a:xfrm>
            <a:off x="5112274" y="6290467"/>
            <a:ext cx="328891" cy="401471"/>
          </a:xfrm>
          <a:prstGeom prst="rect">
            <a:avLst/>
          </a:prstGeom>
          <a:solidFill>
            <a:schemeClr val="bg1">
              <a:lumMod val="50000"/>
              <a:alpha val="56078"/>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44" name="标题 2">
            <a:extLst>
              <a:ext uri="{FF2B5EF4-FFF2-40B4-BE49-F238E27FC236}">
                <a16:creationId xmlns:a16="http://schemas.microsoft.com/office/drawing/2014/main" id="{8112D2AD-B96D-A528-765E-9F894EEE77CE}"/>
              </a:ext>
            </a:extLst>
          </p:cNvPr>
          <p:cNvSpPr txBox="1">
            <a:spLocks/>
          </p:cNvSpPr>
          <p:nvPr/>
        </p:nvSpPr>
        <p:spPr>
          <a:xfrm>
            <a:off x="5426223" y="6145414"/>
            <a:ext cx="1402520" cy="6915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just"/>
            <a:r>
              <a:rPr lang="zh-CN" altLang="en-US" sz="2000" dirty="0">
                <a:solidFill>
                  <a:schemeClr val="tx1"/>
                </a:solidFill>
                <a:effectLst/>
                <a:latin typeface="微软雅黑" panose="020B0503020204020204" pitchFamily="34" charset="-122"/>
                <a:ea typeface="微软雅黑" panose="020B0503020204020204" pitchFamily="34" charset="-122"/>
              </a:rPr>
              <a:t>退避计数器冻结</a:t>
            </a:r>
          </a:p>
        </p:txBody>
      </p:sp>
      <p:sp>
        <p:nvSpPr>
          <p:cNvPr id="45" name="文本框 44">
            <a:extLst>
              <a:ext uri="{FF2B5EF4-FFF2-40B4-BE49-F238E27FC236}">
                <a16:creationId xmlns:a16="http://schemas.microsoft.com/office/drawing/2014/main" id="{6CFCAC04-8C61-CA27-3D9F-C087158796F2}"/>
              </a:ext>
            </a:extLst>
          </p:cNvPr>
          <p:cNvSpPr txBox="1"/>
          <p:nvPr/>
        </p:nvSpPr>
        <p:spPr>
          <a:xfrm>
            <a:off x="3886547" y="5884691"/>
            <a:ext cx="768352"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DIFS</a:t>
            </a:r>
            <a:endParaRPr kumimoji="1" lang="zh-CN" altLang="en-US" sz="2000" b="1" dirty="0">
              <a:latin typeface="Microsoft YaHei" panose="020B0503020204020204" pitchFamily="34" charset="-122"/>
              <a:ea typeface="Microsoft YaHei" panose="020B0503020204020204" pitchFamily="34" charset="-122"/>
            </a:endParaRPr>
          </a:p>
        </p:txBody>
      </p:sp>
      <p:cxnSp>
        <p:nvCxnSpPr>
          <p:cNvPr id="46" name="直线箭头连接符 45">
            <a:extLst>
              <a:ext uri="{FF2B5EF4-FFF2-40B4-BE49-F238E27FC236}">
                <a16:creationId xmlns:a16="http://schemas.microsoft.com/office/drawing/2014/main" id="{C0AAF92B-61C5-0922-A61B-A6115FF84228}"/>
              </a:ext>
            </a:extLst>
          </p:cNvPr>
          <p:cNvCxnSpPr>
            <a:cxnSpLocks/>
          </p:cNvCxnSpPr>
          <p:nvPr/>
        </p:nvCxnSpPr>
        <p:spPr>
          <a:xfrm flipV="1">
            <a:off x="4103851" y="1205132"/>
            <a:ext cx="10943" cy="4696425"/>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12BBA083-98FA-E509-C872-D90EA38CE4DF}"/>
              </a:ext>
            </a:extLst>
          </p:cNvPr>
          <p:cNvCxnSpPr>
            <a:cxnSpLocks/>
          </p:cNvCxnSpPr>
          <p:nvPr/>
        </p:nvCxnSpPr>
        <p:spPr>
          <a:xfrm flipV="1">
            <a:off x="4332097" y="1205131"/>
            <a:ext cx="10943" cy="4696425"/>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40DCD0D8-0F69-94D9-2E94-6E65463DF6C4}"/>
              </a:ext>
            </a:extLst>
          </p:cNvPr>
          <p:cNvCxnSpPr>
            <a:cxnSpLocks/>
            <a:endCxn id="60" idx="1"/>
          </p:cNvCxnSpPr>
          <p:nvPr/>
        </p:nvCxnSpPr>
        <p:spPr>
          <a:xfrm flipV="1">
            <a:off x="3691140" y="2466844"/>
            <a:ext cx="649864" cy="103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EF189024-553A-313F-0F3C-2B93532EBF58}"/>
              </a:ext>
            </a:extLst>
          </p:cNvPr>
          <p:cNvCxnSpPr>
            <a:cxnSpLocks/>
            <a:stCxn id="35" idx="3"/>
            <a:endCxn id="56" idx="1"/>
          </p:cNvCxnSpPr>
          <p:nvPr/>
        </p:nvCxnSpPr>
        <p:spPr>
          <a:xfrm>
            <a:off x="3349438" y="3464385"/>
            <a:ext cx="998048" cy="8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1680AD28-3FF0-233F-E9E6-CF19F3DA60C7}"/>
              </a:ext>
            </a:extLst>
          </p:cNvPr>
          <p:cNvSpPr/>
          <p:nvPr/>
        </p:nvSpPr>
        <p:spPr>
          <a:xfrm>
            <a:off x="4347486" y="3272224"/>
            <a:ext cx="328891" cy="401471"/>
          </a:xfrm>
          <a:prstGeom prst="rect">
            <a:avLst/>
          </a:prstGeom>
          <a:solidFill>
            <a:srgbClr val="7F7F7F">
              <a:alpha val="5098"/>
            </a:srgbClr>
          </a:solidFill>
          <a:ln w="19050">
            <a:solidFill>
              <a:srgbClr val="A6A6A6">
                <a:alpha val="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B64E36FD-C662-2064-DD3A-DE3A5B5A282A}"/>
              </a:ext>
            </a:extLst>
          </p:cNvPr>
          <p:cNvSpPr/>
          <p:nvPr/>
        </p:nvSpPr>
        <p:spPr>
          <a:xfrm>
            <a:off x="4341004" y="2266108"/>
            <a:ext cx="672208" cy="401471"/>
          </a:xfrm>
          <a:prstGeom prst="rect">
            <a:avLst/>
          </a:prstGeom>
          <a:solidFill>
            <a:srgbClr val="7F7F7F">
              <a:alpha val="5098"/>
            </a:srgb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62" name="直线箭头连接符 61">
            <a:extLst>
              <a:ext uri="{FF2B5EF4-FFF2-40B4-BE49-F238E27FC236}">
                <a16:creationId xmlns:a16="http://schemas.microsoft.com/office/drawing/2014/main" id="{580E006A-AD50-8977-6DC8-ACA07F6FA103}"/>
              </a:ext>
            </a:extLst>
          </p:cNvPr>
          <p:cNvCxnSpPr>
            <a:cxnSpLocks/>
          </p:cNvCxnSpPr>
          <p:nvPr/>
        </p:nvCxnSpPr>
        <p:spPr>
          <a:xfrm flipV="1">
            <a:off x="4653286" y="1184111"/>
            <a:ext cx="10943" cy="4696425"/>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A2D772FC-CBFB-9C1A-560F-40CC11C6A487}"/>
              </a:ext>
            </a:extLst>
          </p:cNvPr>
          <p:cNvSpPr/>
          <p:nvPr/>
        </p:nvSpPr>
        <p:spPr>
          <a:xfrm>
            <a:off x="4654069" y="3283348"/>
            <a:ext cx="1090422" cy="401471"/>
          </a:xfrm>
          <a:prstGeom prst="rect">
            <a:avLst/>
          </a:prstGeom>
          <a:solidFill>
            <a:schemeClr val="accent6">
              <a:lumMod val="60000"/>
              <a:lumOff val="40000"/>
              <a:alpha val="56078"/>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数据帧</a:t>
            </a:r>
          </a:p>
        </p:txBody>
      </p:sp>
      <p:sp>
        <p:nvSpPr>
          <p:cNvPr id="64" name="右箭头 63">
            <a:extLst>
              <a:ext uri="{FF2B5EF4-FFF2-40B4-BE49-F238E27FC236}">
                <a16:creationId xmlns:a16="http://schemas.microsoft.com/office/drawing/2014/main" id="{CA217371-1E40-7671-AA32-12FE5C095B6D}"/>
              </a:ext>
            </a:extLst>
          </p:cNvPr>
          <p:cNvSpPr/>
          <p:nvPr/>
        </p:nvSpPr>
        <p:spPr>
          <a:xfrm rot="10800000" flipH="1" flipV="1">
            <a:off x="4343802" y="3719599"/>
            <a:ext cx="305038" cy="259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右箭头 64">
            <a:extLst>
              <a:ext uri="{FF2B5EF4-FFF2-40B4-BE49-F238E27FC236}">
                <a16:creationId xmlns:a16="http://schemas.microsoft.com/office/drawing/2014/main" id="{232F64F2-C3B1-8561-C5F3-2C831FB2BACF}"/>
              </a:ext>
            </a:extLst>
          </p:cNvPr>
          <p:cNvSpPr/>
          <p:nvPr/>
        </p:nvSpPr>
        <p:spPr>
          <a:xfrm rot="10800000" flipH="1" flipV="1">
            <a:off x="4332098" y="2736895"/>
            <a:ext cx="659230" cy="259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6D87B99E-8035-E51E-2CD7-B4149F784FBC}"/>
              </a:ext>
            </a:extLst>
          </p:cNvPr>
          <p:cNvSpPr/>
          <p:nvPr/>
        </p:nvSpPr>
        <p:spPr>
          <a:xfrm>
            <a:off x="4674981" y="2269145"/>
            <a:ext cx="328891" cy="401471"/>
          </a:xfrm>
          <a:prstGeom prst="rect">
            <a:avLst/>
          </a:prstGeom>
          <a:solidFill>
            <a:schemeClr val="bg1">
              <a:lumMod val="50000"/>
              <a:alpha val="56078"/>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67" name="直线箭头连接符 66">
            <a:extLst>
              <a:ext uri="{FF2B5EF4-FFF2-40B4-BE49-F238E27FC236}">
                <a16:creationId xmlns:a16="http://schemas.microsoft.com/office/drawing/2014/main" id="{5D79E6E8-84C1-7841-D3EA-3D862FBF22D8}"/>
              </a:ext>
            </a:extLst>
          </p:cNvPr>
          <p:cNvCxnSpPr>
            <a:cxnSpLocks/>
          </p:cNvCxnSpPr>
          <p:nvPr/>
        </p:nvCxnSpPr>
        <p:spPr>
          <a:xfrm flipV="1">
            <a:off x="5112274" y="5237548"/>
            <a:ext cx="0" cy="403202"/>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99D09407-C75A-F384-2EA2-A3660011149D}"/>
              </a:ext>
            </a:extLst>
          </p:cNvPr>
          <p:cNvSpPr txBox="1"/>
          <p:nvPr/>
        </p:nvSpPr>
        <p:spPr>
          <a:xfrm>
            <a:off x="5520902" y="5879436"/>
            <a:ext cx="768352"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DIFS</a:t>
            </a:r>
            <a:endParaRPr kumimoji="1" lang="zh-CN" altLang="en-US" sz="2000" b="1" dirty="0">
              <a:latin typeface="Microsoft YaHei" panose="020B0503020204020204" pitchFamily="34" charset="-122"/>
              <a:ea typeface="Microsoft YaHei" panose="020B0503020204020204" pitchFamily="34" charset="-122"/>
            </a:endParaRPr>
          </a:p>
        </p:txBody>
      </p:sp>
      <p:cxnSp>
        <p:nvCxnSpPr>
          <p:cNvPr id="69" name="直线箭头连接符 68">
            <a:extLst>
              <a:ext uri="{FF2B5EF4-FFF2-40B4-BE49-F238E27FC236}">
                <a16:creationId xmlns:a16="http://schemas.microsoft.com/office/drawing/2014/main" id="{A1A1CF1F-A585-F8ED-C213-CDDD731D6C41}"/>
              </a:ext>
            </a:extLst>
          </p:cNvPr>
          <p:cNvCxnSpPr>
            <a:cxnSpLocks/>
          </p:cNvCxnSpPr>
          <p:nvPr/>
        </p:nvCxnSpPr>
        <p:spPr>
          <a:xfrm flipV="1">
            <a:off x="5738206" y="1199877"/>
            <a:ext cx="10943" cy="4696425"/>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4287C787-9202-6817-4DD9-2023894BF910}"/>
              </a:ext>
            </a:extLst>
          </p:cNvPr>
          <p:cNvCxnSpPr>
            <a:cxnSpLocks/>
          </p:cNvCxnSpPr>
          <p:nvPr/>
        </p:nvCxnSpPr>
        <p:spPr>
          <a:xfrm flipV="1">
            <a:off x="5966452" y="1199876"/>
            <a:ext cx="10943" cy="4696425"/>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2F2350F1-018A-CC6E-5178-55DC76BE978F}"/>
              </a:ext>
            </a:extLst>
          </p:cNvPr>
          <p:cNvCxnSpPr>
            <a:cxnSpLocks/>
          </p:cNvCxnSpPr>
          <p:nvPr/>
        </p:nvCxnSpPr>
        <p:spPr>
          <a:xfrm>
            <a:off x="5007555" y="2479905"/>
            <a:ext cx="8941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D2674969-80F3-3C0E-0649-9EF7AA574551}"/>
              </a:ext>
            </a:extLst>
          </p:cNvPr>
          <p:cNvSpPr/>
          <p:nvPr/>
        </p:nvSpPr>
        <p:spPr>
          <a:xfrm>
            <a:off x="5991876" y="2274223"/>
            <a:ext cx="328891" cy="401471"/>
          </a:xfrm>
          <a:prstGeom prst="rect">
            <a:avLst/>
          </a:prstGeom>
          <a:solidFill>
            <a:srgbClr val="7F7F7F">
              <a:alpha val="5098"/>
            </a:srgb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微软雅黑" panose="020B0503020204020204" pitchFamily="34" charset="-122"/>
              <a:ea typeface="微软雅黑" panose="020B0503020204020204" pitchFamily="34" charset="-122"/>
            </a:endParaRPr>
          </a:p>
        </p:txBody>
      </p:sp>
      <p:cxnSp>
        <p:nvCxnSpPr>
          <p:cNvPr id="74" name="直线箭头连接符 73">
            <a:extLst>
              <a:ext uri="{FF2B5EF4-FFF2-40B4-BE49-F238E27FC236}">
                <a16:creationId xmlns:a16="http://schemas.microsoft.com/office/drawing/2014/main" id="{BAC698D3-61B6-49FF-BB2F-B880D622BF66}"/>
              </a:ext>
            </a:extLst>
          </p:cNvPr>
          <p:cNvCxnSpPr>
            <a:cxnSpLocks/>
          </p:cNvCxnSpPr>
          <p:nvPr/>
        </p:nvCxnSpPr>
        <p:spPr>
          <a:xfrm flipV="1">
            <a:off x="5020476" y="2060047"/>
            <a:ext cx="0" cy="887997"/>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805259BD-E196-A2E1-8169-E22543D7FFAD}"/>
              </a:ext>
            </a:extLst>
          </p:cNvPr>
          <p:cNvCxnSpPr>
            <a:cxnSpLocks/>
          </p:cNvCxnSpPr>
          <p:nvPr/>
        </p:nvCxnSpPr>
        <p:spPr>
          <a:xfrm flipV="1">
            <a:off x="6329009" y="2065303"/>
            <a:ext cx="0" cy="887997"/>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右箭头 75">
            <a:extLst>
              <a:ext uri="{FF2B5EF4-FFF2-40B4-BE49-F238E27FC236}">
                <a16:creationId xmlns:a16="http://schemas.microsoft.com/office/drawing/2014/main" id="{EA98AE64-024B-E731-15CC-AC70A7D1B59E}"/>
              </a:ext>
            </a:extLst>
          </p:cNvPr>
          <p:cNvSpPr/>
          <p:nvPr/>
        </p:nvSpPr>
        <p:spPr>
          <a:xfrm rot="10800000" flipH="1" flipV="1">
            <a:off x="5976961" y="2740750"/>
            <a:ext cx="341104" cy="259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右箭头 76">
            <a:extLst>
              <a:ext uri="{FF2B5EF4-FFF2-40B4-BE49-F238E27FC236}">
                <a16:creationId xmlns:a16="http://schemas.microsoft.com/office/drawing/2014/main" id="{347EA9CF-4547-878F-1278-7303F9DE70FC}"/>
              </a:ext>
            </a:extLst>
          </p:cNvPr>
          <p:cNvSpPr/>
          <p:nvPr/>
        </p:nvSpPr>
        <p:spPr>
          <a:xfrm rot="10800000" flipH="1" flipV="1">
            <a:off x="5985769" y="5647245"/>
            <a:ext cx="170772" cy="259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8" name="直线箭头连接符 77">
            <a:extLst>
              <a:ext uri="{FF2B5EF4-FFF2-40B4-BE49-F238E27FC236}">
                <a16:creationId xmlns:a16="http://schemas.microsoft.com/office/drawing/2014/main" id="{AFC7C0F8-B8ED-7BD4-E900-E70C087F8403}"/>
              </a:ext>
            </a:extLst>
          </p:cNvPr>
          <p:cNvCxnSpPr>
            <a:cxnSpLocks/>
          </p:cNvCxnSpPr>
          <p:nvPr/>
        </p:nvCxnSpPr>
        <p:spPr>
          <a:xfrm flipV="1">
            <a:off x="6160079" y="1209978"/>
            <a:ext cx="10943" cy="4696425"/>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B888AE1F-AC4E-6B2A-F3B1-812C4B597B40}"/>
              </a:ext>
            </a:extLst>
          </p:cNvPr>
          <p:cNvSpPr/>
          <p:nvPr/>
        </p:nvSpPr>
        <p:spPr>
          <a:xfrm>
            <a:off x="6172565" y="2284865"/>
            <a:ext cx="142870" cy="401471"/>
          </a:xfrm>
          <a:prstGeom prst="rect">
            <a:avLst/>
          </a:prstGeom>
          <a:solidFill>
            <a:schemeClr val="bg1">
              <a:lumMod val="50000"/>
              <a:alpha val="56078"/>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E6CEB9E3-3265-DD0A-4D89-39932016593E}"/>
              </a:ext>
            </a:extLst>
          </p:cNvPr>
          <p:cNvSpPr/>
          <p:nvPr/>
        </p:nvSpPr>
        <p:spPr>
          <a:xfrm>
            <a:off x="6162291" y="5245053"/>
            <a:ext cx="1090422" cy="401471"/>
          </a:xfrm>
          <a:prstGeom prst="rect">
            <a:avLst/>
          </a:prstGeom>
          <a:solidFill>
            <a:schemeClr val="accent2">
              <a:lumMod val="50000"/>
              <a:alpha val="56078"/>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数据帧</a:t>
            </a:r>
          </a:p>
        </p:txBody>
      </p:sp>
      <p:sp>
        <p:nvSpPr>
          <p:cNvPr id="81" name="文本框 80">
            <a:extLst>
              <a:ext uri="{FF2B5EF4-FFF2-40B4-BE49-F238E27FC236}">
                <a16:creationId xmlns:a16="http://schemas.microsoft.com/office/drawing/2014/main" id="{05D77CDE-129D-56F7-E927-86C5D020708D}"/>
              </a:ext>
            </a:extLst>
          </p:cNvPr>
          <p:cNvSpPr txBox="1"/>
          <p:nvPr/>
        </p:nvSpPr>
        <p:spPr>
          <a:xfrm>
            <a:off x="7029131" y="5874180"/>
            <a:ext cx="768352"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DIFS</a:t>
            </a:r>
            <a:endParaRPr kumimoji="1" lang="zh-CN" altLang="en-US" sz="2000" b="1" dirty="0">
              <a:latin typeface="Microsoft YaHei" panose="020B0503020204020204" pitchFamily="34" charset="-122"/>
              <a:ea typeface="Microsoft YaHei" panose="020B0503020204020204" pitchFamily="34" charset="-122"/>
            </a:endParaRPr>
          </a:p>
        </p:txBody>
      </p:sp>
      <p:cxnSp>
        <p:nvCxnSpPr>
          <p:cNvPr id="82" name="直线箭头连接符 81">
            <a:extLst>
              <a:ext uri="{FF2B5EF4-FFF2-40B4-BE49-F238E27FC236}">
                <a16:creationId xmlns:a16="http://schemas.microsoft.com/office/drawing/2014/main" id="{7FD808AF-ED8F-2644-92B2-A6E81BD3B275}"/>
              </a:ext>
            </a:extLst>
          </p:cNvPr>
          <p:cNvCxnSpPr>
            <a:cxnSpLocks/>
          </p:cNvCxnSpPr>
          <p:nvPr/>
        </p:nvCxnSpPr>
        <p:spPr>
          <a:xfrm flipV="1">
            <a:off x="7246435" y="1194621"/>
            <a:ext cx="10943" cy="4696425"/>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FC1B0D43-EF61-B85C-372B-3EE8D8E84F88}"/>
              </a:ext>
            </a:extLst>
          </p:cNvPr>
          <p:cNvCxnSpPr>
            <a:cxnSpLocks/>
          </p:cNvCxnSpPr>
          <p:nvPr/>
        </p:nvCxnSpPr>
        <p:spPr>
          <a:xfrm flipV="1">
            <a:off x="7474681" y="1194620"/>
            <a:ext cx="10943" cy="4696425"/>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FB41F84F-4251-A358-17D5-7B8028513FF5}"/>
              </a:ext>
            </a:extLst>
          </p:cNvPr>
          <p:cNvCxnSpPr>
            <a:cxnSpLocks/>
          </p:cNvCxnSpPr>
          <p:nvPr/>
        </p:nvCxnSpPr>
        <p:spPr>
          <a:xfrm>
            <a:off x="6329009" y="2477353"/>
            <a:ext cx="1145672" cy="208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50239950-553F-3C78-AF1A-A83BAFB14413}"/>
              </a:ext>
            </a:extLst>
          </p:cNvPr>
          <p:cNvSpPr/>
          <p:nvPr/>
        </p:nvSpPr>
        <p:spPr>
          <a:xfrm>
            <a:off x="7487740" y="2279304"/>
            <a:ext cx="142870" cy="401471"/>
          </a:xfrm>
          <a:prstGeom prst="rect">
            <a:avLst/>
          </a:prstGeom>
          <a:solidFill>
            <a:srgbClr val="7F7F7F">
              <a:alpha val="5098"/>
            </a:srgbClr>
          </a:solidFill>
          <a:ln w="190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4DC1F9FF-F7A6-FC2F-5A91-45033CCC8F3E}"/>
              </a:ext>
            </a:extLst>
          </p:cNvPr>
          <p:cNvSpPr/>
          <p:nvPr/>
        </p:nvSpPr>
        <p:spPr>
          <a:xfrm>
            <a:off x="7639832" y="2276447"/>
            <a:ext cx="1090422" cy="401471"/>
          </a:xfrm>
          <a:prstGeom prst="rect">
            <a:avLst/>
          </a:prstGeom>
          <a:solidFill>
            <a:schemeClr val="accent1">
              <a:lumMod val="75000"/>
              <a:alpha val="56078"/>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数据帧</a:t>
            </a:r>
          </a:p>
        </p:txBody>
      </p:sp>
      <p:sp>
        <p:nvSpPr>
          <p:cNvPr id="88" name="右箭头 87">
            <a:extLst>
              <a:ext uri="{FF2B5EF4-FFF2-40B4-BE49-F238E27FC236}">
                <a16:creationId xmlns:a16="http://schemas.microsoft.com/office/drawing/2014/main" id="{7EFA371C-16E4-CCC4-E81A-75580C657427}"/>
              </a:ext>
            </a:extLst>
          </p:cNvPr>
          <p:cNvSpPr/>
          <p:nvPr/>
        </p:nvSpPr>
        <p:spPr>
          <a:xfrm rot="10800000" flipH="1" flipV="1">
            <a:off x="7497536" y="2720507"/>
            <a:ext cx="116660" cy="259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直线箭头连接符 88">
            <a:extLst>
              <a:ext uri="{FF2B5EF4-FFF2-40B4-BE49-F238E27FC236}">
                <a16:creationId xmlns:a16="http://schemas.microsoft.com/office/drawing/2014/main" id="{5016FDE8-541F-542B-E92E-79127B3B0F2A}"/>
              </a:ext>
            </a:extLst>
          </p:cNvPr>
          <p:cNvCxnSpPr>
            <a:cxnSpLocks/>
          </p:cNvCxnSpPr>
          <p:nvPr/>
        </p:nvCxnSpPr>
        <p:spPr>
          <a:xfrm flipV="1">
            <a:off x="7614196" y="1209978"/>
            <a:ext cx="10943" cy="4696425"/>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54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nodeType="after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6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6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78"/>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80"/>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9"/>
                                        </p:tgtEl>
                                        <p:attrNameLst>
                                          <p:attrName>style.visibility</p:attrName>
                                        </p:attrNameLst>
                                      </p:cBhvr>
                                      <p:to>
                                        <p:strVal val="visible"/>
                                      </p:to>
                                    </p:set>
                                  </p:childTnLst>
                                </p:cTn>
                              </p:par>
                            </p:childTnLst>
                          </p:cTn>
                        </p:par>
                        <p:par>
                          <p:cTn id="153" fill="hold">
                            <p:stCondLst>
                              <p:cond delay="0"/>
                            </p:stCondLst>
                            <p:childTnLst>
                              <p:par>
                                <p:cTn id="154" presetID="1" presetClass="entr" presetSubtype="0" fill="hold" nodeType="afterEffect">
                                  <p:stCondLst>
                                    <p:cond delay="0"/>
                                  </p:stCondLst>
                                  <p:childTnLst>
                                    <p:set>
                                      <p:cBhvr>
                                        <p:cTn id="155" dur="1" fill="hold">
                                          <p:stCondLst>
                                            <p:cond delay="0"/>
                                          </p:stCondLst>
                                        </p:cTn>
                                        <p:tgtEl>
                                          <p:spTgt spid="84"/>
                                        </p:tgtEl>
                                        <p:attrNameLst>
                                          <p:attrName>style.visibility</p:attrName>
                                        </p:attrNameLst>
                                      </p:cBhvr>
                                      <p:to>
                                        <p:strVal val="visible"/>
                                      </p:to>
                                    </p:set>
                                  </p:childTnLst>
                                </p:cTn>
                              </p:par>
                            </p:childTnLst>
                          </p:cTn>
                        </p:par>
                        <p:par>
                          <p:cTn id="156" fill="hold">
                            <p:stCondLst>
                              <p:cond delay="0"/>
                            </p:stCondLst>
                            <p:childTnLst>
                              <p:par>
                                <p:cTn id="157" presetID="1" presetClass="entr" presetSubtype="0" fill="hold" nodeType="afterEffect">
                                  <p:stCondLst>
                                    <p:cond delay="0"/>
                                  </p:stCondLst>
                                  <p:childTnLst>
                                    <p:set>
                                      <p:cBhvr>
                                        <p:cTn id="158" dur="1" fill="hold">
                                          <p:stCondLst>
                                            <p:cond delay="0"/>
                                          </p:stCondLst>
                                        </p:cTn>
                                        <p:tgtEl>
                                          <p:spTgt spid="75"/>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8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8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81"/>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86"/>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89"/>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8" grpId="0"/>
      <p:bldP spid="23" grpId="0" animBg="1"/>
      <p:bldP spid="25" grpId="0" animBg="1"/>
      <p:bldP spid="27" grpId="0" animBg="1"/>
      <p:bldP spid="31" grpId="0" animBg="1"/>
      <p:bldP spid="32" grpId="0"/>
      <p:bldP spid="34" grpId="0" animBg="1"/>
      <p:bldP spid="35" grpId="0" animBg="1"/>
      <p:bldP spid="41" grpId="0" animBg="1"/>
      <p:bldP spid="43" grpId="0" animBg="1"/>
      <p:bldP spid="44" grpId="0"/>
      <p:bldP spid="45" grpId="0"/>
      <p:bldP spid="56" grpId="0" animBg="1"/>
      <p:bldP spid="60" grpId="0" animBg="1"/>
      <p:bldP spid="63" grpId="0" animBg="1"/>
      <p:bldP spid="64" grpId="0" animBg="1"/>
      <p:bldP spid="65" grpId="0" animBg="1"/>
      <p:bldP spid="66" grpId="0" animBg="1"/>
      <p:bldP spid="68" grpId="0"/>
      <p:bldP spid="73" grpId="0" animBg="1"/>
      <p:bldP spid="76" grpId="0" animBg="1"/>
      <p:bldP spid="77" grpId="0" animBg="1"/>
      <p:bldP spid="79" grpId="0" animBg="1"/>
      <p:bldP spid="80" grpId="0" animBg="1"/>
      <p:bldP spid="81" grpId="0"/>
      <p:bldP spid="86" grpId="0" animBg="1"/>
      <p:bldP spid="87" grpId="0" animBg="1"/>
      <p:bldP spid="8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07B1E-2451-3544-C66E-6521F942D94E}"/>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CED1790-EE72-1C2E-715E-EEF15253942C}"/>
              </a:ext>
            </a:extLst>
          </p:cNvPr>
          <p:cNvSpPr>
            <a:spLocks noGrp="1"/>
          </p:cNvSpPr>
          <p:nvPr>
            <p:ph type="sldNum" sz="quarter" idx="12"/>
          </p:nvPr>
        </p:nvSpPr>
        <p:spPr/>
        <p:txBody>
          <a:bodyPr/>
          <a:lstStyle/>
          <a:p>
            <a:fld id="{E663D701-F6D3-45BB-89CD-EE32AA93FC3C}" type="slidenum">
              <a:rPr lang="zh-CN" altLang="en-US" smtClean="0"/>
              <a:t>48</a:t>
            </a:fld>
            <a:endParaRPr lang="zh-CN" altLang="en-US" dirty="0"/>
          </a:p>
        </p:txBody>
      </p:sp>
      <p:sp>
        <p:nvSpPr>
          <p:cNvPr id="8" name="文本框 7">
            <a:extLst>
              <a:ext uri="{FF2B5EF4-FFF2-40B4-BE49-F238E27FC236}">
                <a16:creationId xmlns:a16="http://schemas.microsoft.com/office/drawing/2014/main" id="{BFE6C371-E9B8-530B-0D2C-5BD953512D7A}"/>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1CCA86B7-EFC2-CC8F-7673-920260137AEE}"/>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c. CSMA/CA</a:t>
            </a:r>
            <a:r>
              <a:rPr lang="zh-CN" altLang="en-US" sz="2800" dirty="0">
                <a:solidFill>
                  <a:schemeClr val="tx1"/>
                </a:solidFill>
                <a:effectLst/>
                <a:latin typeface="微软雅黑" panose="020B0503020204020204" pitchFamily="34" charset="-122"/>
                <a:ea typeface="微软雅黑" panose="020B0503020204020204" pitchFamily="34" charset="-122"/>
              </a:rPr>
              <a:t>协议演进</a:t>
            </a:r>
          </a:p>
        </p:txBody>
      </p:sp>
      <p:sp>
        <p:nvSpPr>
          <p:cNvPr id="27" name="标题 2">
            <a:extLst>
              <a:ext uri="{FF2B5EF4-FFF2-40B4-BE49-F238E27FC236}">
                <a16:creationId xmlns:a16="http://schemas.microsoft.com/office/drawing/2014/main" id="{06E8C514-87A4-4105-3F17-FD26EA29E23A}"/>
              </a:ext>
            </a:extLst>
          </p:cNvPr>
          <p:cNvSpPr txBox="1">
            <a:spLocks/>
          </p:cNvSpPr>
          <p:nvPr/>
        </p:nvSpPr>
        <p:spPr>
          <a:xfrm>
            <a:off x="194553" y="1442813"/>
            <a:ext cx="8434025" cy="5541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endParaRPr lang="en-US" altLang="zh-CN" sz="2200" b="0" dirty="0">
              <a:solidFill>
                <a:schemeClr val="tx1"/>
              </a:solidFill>
              <a:effectLst/>
              <a:ea typeface="+mn-ea"/>
            </a:endParaRPr>
          </a:p>
        </p:txBody>
      </p:sp>
      <p:sp>
        <p:nvSpPr>
          <p:cNvPr id="17" name="标题 2">
            <a:extLst>
              <a:ext uri="{FF2B5EF4-FFF2-40B4-BE49-F238E27FC236}">
                <a16:creationId xmlns:a16="http://schemas.microsoft.com/office/drawing/2014/main" id="{B51AB117-FE89-37F7-6AB3-55ABEFD554C8}"/>
              </a:ext>
            </a:extLst>
          </p:cNvPr>
          <p:cNvSpPr txBox="1">
            <a:spLocks/>
          </p:cNvSpPr>
          <p:nvPr/>
        </p:nvSpPr>
        <p:spPr>
          <a:xfrm>
            <a:off x="256032" y="1212638"/>
            <a:ext cx="8434025" cy="53983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marL="342900" indent="-342900">
              <a:lnSpc>
                <a:spcPct val="130000"/>
              </a:lnSpc>
              <a:buFont typeface="Arial" panose="020B0604020202020204" pitchFamily="34" charset="0"/>
              <a:buChar char="•"/>
            </a:pPr>
            <a:r>
              <a:rPr lang="en-US" altLang="zh-CN" sz="2600" b="0" dirty="0">
                <a:solidFill>
                  <a:schemeClr val="tx1"/>
                </a:solidFill>
                <a:effectLst/>
                <a:ea typeface="+mn-ea"/>
              </a:rPr>
              <a:t>CSMA/CA</a:t>
            </a:r>
            <a:r>
              <a:rPr lang="zh-CN" altLang="en-US" sz="2600" b="0" dirty="0">
                <a:solidFill>
                  <a:schemeClr val="tx1"/>
                </a:solidFill>
                <a:effectLst/>
                <a:ea typeface="+mn-ea"/>
              </a:rPr>
              <a:t>协议为</a:t>
            </a:r>
            <a:r>
              <a:rPr lang="en-US" altLang="zh-CN" sz="2600" b="0" dirty="0">
                <a:solidFill>
                  <a:schemeClr val="tx1"/>
                </a:solidFill>
                <a:effectLst/>
                <a:ea typeface="+mn-ea"/>
              </a:rPr>
              <a:t>IEEE802.11</a:t>
            </a:r>
            <a:r>
              <a:rPr lang="zh-CN" altLang="en-US" sz="2600" b="0" dirty="0">
                <a:solidFill>
                  <a:schemeClr val="tx1"/>
                </a:solidFill>
                <a:effectLst/>
                <a:ea typeface="+mn-ea"/>
              </a:rPr>
              <a:t>标准，主要关注碰撞和传输效率，忽略了能耗情况</a:t>
            </a:r>
            <a:endParaRPr lang="en-US" altLang="zh-CN" sz="2600" b="0" dirty="0">
              <a:solidFill>
                <a:schemeClr val="tx1"/>
              </a:solidFill>
              <a:effectLst/>
              <a:ea typeface="+mn-ea"/>
            </a:endParaRPr>
          </a:p>
          <a:p>
            <a:pPr marL="342900" indent="-342900">
              <a:lnSpc>
                <a:spcPct val="130000"/>
              </a:lnSpc>
              <a:buFont typeface="Arial" panose="020B0604020202020204" pitchFamily="34" charset="0"/>
              <a:buChar char="•"/>
            </a:pPr>
            <a:r>
              <a:rPr lang="zh-CN" altLang="en-US" sz="2600" b="0" dirty="0">
                <a:solidFill>
                  <a:schemeClr val="tx1"/>
                </a:solidFill>
                <a:effectLst/>
                <a:ea typeface="+mn-ea"/>
              </a:rPr>
              <a:t>现有无线传感器网络采用的是</a:t>
            </a:r>
            <a:r>
              <a:rPr lang="en-US" altLang="zh-CN" sz="2600" dirty="0">
                <a:solidFill>
                  <a:srgbClr val="C00000"/>
                </a:solidFill>
                <a:effectLst/>
                <a:ea typeface="+mn-ea"/>
              </a:rPr>
              <a:t>CSMA/CA</a:t>
            </a:r>
            <a:r>
              <a:rPr lang="zh-CN" altLang="en-US" sz="2600" dirty="0">
                <a:solidFill>
                  <a:srgbClr val="C00000"/>
                </a:solidFill>
                <a:effectLst/>
                <a:ea typeface="+mn-ea"/>
              </a:rPr>
              <a:t>的改进版</a:t>
            </a:r>
            <a:r>
              <a:rPr lang="zh-CN" altLang="en-US" sz="2600" b="0" dirty="0">
                <a:solidFill>
                  <a:schemeClr val="tx1"/>
                </a:solidFill>
                <a:effectLst/>
                <a:ea typeface="+mn-ea"/>
              </a:rPr>
              <a:t>，主要为节省能量引入了</a:t>
            </a:r>
            <a:r>
              <a:rPr lang="zh-CN" altLang="en-US" sz="2600" dirty="0">
                <a:solidFill>
                  <a:srgbClr val="C00000"/>
                </a:solidFill>
                <a:effectLst/>
                <a:ea typeface="+mn-ea"/>
              </a:rPr>
              <a:t>睡眠机制</a:t>
            </a:r>
            <a:r>
              <a:rPr lang="zh-CN" altLang="en-US" sz="2600" b="0" dirty="0">
                <a:solidFill>
                  <a:schemeClr val="tx1"/>
                </a:solidFill>
                <a:effectLst/>
                <a:ea typeface="+mn-ea"/>
              </a:rPr>
              <a:t>，即传感器在信道繁忙时进入睡眠状态，避免监听信道，降低能量消耗。</a:t>
            </a:r>
            <a:endParaRPr lang="en-US" altLang="zh-CN" sz="2600" b="0" dirty="0">
              <a:solidFill>
                <a:schemeClr val="tx1"/>
              </a:solidFill>
              <a:effectLst/>
              <a:ea typeface="+mn-ea"/>
            </a:endParaRPr>
          </a:p>
          <a:p>
            <a:pPr marL="342900" indent="-342900">
              <a:lnSpc>
                <a:spcPct val="130000"/>
              </a:lnSpc>
              <a:buFont typeface="Arial" panose="020B0604020202020204" pitchFamily="34" charset="0"/>
              <a:buChar char="•"/>
            </a:pPr>
            <a:endParaRPr lang="en-US" altLang="zh-CN" sz="2600" b="0" dirty="0">
              <a:solidFill>
                <a:schemeClr val="tx1"/>
              </a:solidFill>
              <a:effectLst/>
              <a:ea typeface="+mn-ea"/>
            </a:endParaRPr>
          </a:p>
          <a:p>
            <a:pPr marL="342900" indent="-342900">
              <a:lnSpc>
                <a:spcPct val="130000"/>
              </a:lnSpc>
              <a:buFont typeface="Arial" panose="020B0604020202020204" pitchFamily="34" charset="0"/>
              <a:buChar char="•"/>
            </a:pPr>
            <a:endParaRPr lang="en-US" altLang="zh-CN" sz="2600" b="0" dirty="0">
              <a:solidFill>
                <a:schemeClr val="tx1"/>
              </a:solidFill>
              <a:effectLst/>
              <a:ea typeface="+mn-ea"/>
            </a:endParaRPr>
          </a:p>
          <a:p>
            <a:pPr marL="342900" indent="-342900">
              <a:lnSpc>
                <a:spcPct val="130000"/>
              </a:lnSpc>
              <a:buFont typeface="Arial" panose="020B0604020202020204" pitchFamily="34" charset="0"/>
              <a:buChar char="•"/>
            </a:pPr>
            <a:endParaRPr lang="en-US" altLang="zh-CN" sz="2600" b="0" dirty="0">
              <a:solidFill>
                <a:schemeClr val="tx1"/>
              </a:solidFill>
              <a:effectLst/>
              <a:ea typeface="+mn-ea"/>
            </a:endParaRPr>
          </a:p>
          <a:p>
            <a:pPr marL="800100" lvl="1" indent="-342900">
              <a:lnSpc>
                <a:spcPct val="130000"/>
              </a:lnSpc>
              <a:buFont typeface="Arial" panose="020B0604020202020204" pitchFamily="34" charset="0"/>
              <a:buChar char="•"/>
            </a:pPr>
            <a:endParaRPr lang="en-US" altLang="zh-CN" sz="100" b="0" dirty="0">
              <a:solidFill>
                <a:schemeClr val="tx1"/>
              </a:solidFill>
              <a:effectLst/>
              <a:ea typeface="+mn-ea"/>
            </a:endParaRPr>
          </a:p>
          <a:p>
            <a:pPr marL="800100" lvl="1" indent="-342900">
              <a:lnSpc>
                <a:spcPct val="130000"/>
              </a:lnSpc>
              <a:buFont typeface="Arial" panose="020B0604020202020204" pitchFamily="34" charset="0"/>
              <a:buChar char="•"/>
            </a:pPr>
            <a:endParaRPr lang="en-US" altLang="zh-CN" sz="100" b="0" dirty="0">
              <a:solidFill>
                <a:schemeClr val="tx1"/>
              </a:solidFill>
              <a:effectLst/>
              <a:ea typeface="+mn-ea"/>
            </a:endParaRPr>
          </a:p>
        </p:txBody>
      </p:sp>
    </p:spTree>
    <p:extLst>
      <p:ext uri="{BB962C8B-B14F-4D97-AF65-F5344CB8AC3E}">
        <p14:creationId xmlns:p14="http://schemas.microsoft.com/office/powerpoint/2010/main" val="388648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07B1E-2451-3544-C66E-6521F942D94E}"/>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CED1790-EE72-1C2E-715E-EEF15253942C}"/>
              </a:ext>
            </a:extLst>
          </p:cNvPr>
          <p:cNvSpPr>
            <a:spLocks noGrp="1"/>
          </p:cNvSpPr>
          <p:nvPr>
            <p:ph type="sldNum" sz="quarter" idx="12"/>
          </p:nvPr>
        </p:nvSpPr>
        <p:spPr/>
        <p:txBody>
          <a:bodyPr/>
          <a:lstStyle/>
          <a:p>
            <a:fld id="{E663D701-F6D3-45BB-89CD-EE32AA93FC3C}" type="slidenum">
              <a:rPr lang="zh-CN" altLang="en-US" smtClean="0"/>
              <a:t>49</a:t>
            </a:fld>
            <a:endParaRPr lang="zh-CN" altLang="en-US" dirty="0"/>
          </a:p>
        </p:txBody>
      </p:sp>
      <p:sp>
        <p:nvSpPr>
          <p:cNvPr id="8" name="文本框 7">
            <a:extLst>
              <a:ext uri="{FF2B5EF4-FFF2-40B4-BE49-F238E27FC236}">
                <a16:creationId xmlns:a16="http://schemas.microsoft.com/office/drawing/2014/main" id="{BFE6C371-E9B8-530B-0D2C-5BD953512D7A}"/>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1CCA86B7-EFC2-CC8F-7673-920260137AEE}"/>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c. CSMA/CA</a:t>
            </a:r>
            <a:r>
              <a:rPr lang="zh-CN" altLang="en-US" sz="2800" dirty="0">
                <a:solidFill>
                  <a:schemeClr val="tx1"/>
                </a:solidFill>
                <a:effectLst/>
                <a:latin typeface="微软雅黑" panose="020B0503020204020204" pitchFamily="34" charset="-122"/>
                <a:ea typeface="微软雅黑" panose="020B0503020204020204" pitchFamily="34" charset="-122"/>
              </a:rPr>
              <a:t>协议演进</a:t>
            </a:r>
          </a:p>
        </p:txBody>
      </p:sp>
      <p:sp>
        <p:nvSpPr>
          <p:cNvPr id="27" name="标题 2">
            <a:extLst>
              <a:ext uri="{FF2B5EF4-FFF2-40B4-BE49-F238E27FC236}">
                <a16:creationId xmlns:a16="http://schemas.microsoft.com/office/drawing/2014/main" id="{06E8C514-87A4-4105-3F17-FD26EA29E23A}"/>
              </a:ext>
            </a:extLst>
          </p:cNvPr>
          <p:cNvSpPr txBox="1">
            <a:spLocks/>
          </p:cNvSpPr>
          <p:nvPr/>
        </p:nvSpPr>
        <p:spPr>
          <a:xfrm>
            <a:off x="194553" y="1442813"/>
            <a:ext cx="8434025" cy="5541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endParaRPr lang="en-US" altLang="zh-CN" sz="2200" b="0" dirty="0">
              <a:solidFill>
                <a:schemeClr val="tx1"/>
              </a:solidFill>
              <a:effectLst/>
              <a:ea typeface="+mn-ea"/>
            </a:endParaRPr>
          </a:p>
        </p:txBody>
      </p:sp>
      <p:sp>
        <p:nvSpPr>
          <p:cNvPr id="17" name="标题 2">
            <a:extLst>
              <a:ext uri="{FF2B5EF4-FFF2-40B4-BE49-F238E27FC236}">
                <a16:creationId xmlns:a16="http://schemas.microsoft.com/office/drawing/2014/main" id="{B51AB117-FE89-37F7-6AB3-55ABEFD554C8}"/>
              </a:ext>
            </a:extLst>
          </p:cNvPr>
          <p:cNvSpPr txBox="1">
            <a:spLocks/>
          </p:cNvSpPr>
          <p:nvPr/>
        </p:nvSpPr>
        <p:spPr>
          <a:xfrm>
            <a:off x="256032" y="1212638"/>
            <a:ext cx="8434025" cy="53983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endParaRPr lang="en-US" altLang="zh-CN" sz="2600" b="0" dirty="0">
              <a:solidFill>
                <a:schemeClr val="tx1"/>
              </a:solidFill>
              <a:effectLst/>
              <a:ea typeface="+mn-ea"/>
            </a:endParaRPr>
          </a:p>
          <a:p>
            <a:pPr marL="342900" indent="-342900">
              <a:lnSpc>
                <a:spcPct val="130000"/>
              </a:lnSpc>
              <a:buFont typeface="Arial" panose="020B0604020202020204" pitchFamily="34" charset="0"/>
              <a:buChar char="•"/>
            </a:pPr>
            <a:endParaRPr lang="en-US" altLang="zh-CN" sz="2600" b="0" dirty="0">
              <a:solidFill>
                <a:schemeClr val="tx1"/>
              </a:solidFill>
              <a:effectLst/>
              <a:ea typeface="+mn-ea"/>
            </a:endParaRPr>
          </a:p>
          <a:p>
            <a:pPr marL="342900" indent="-342900">
              <a:lnSpc>
                <a:spcPct val="130000"/>
              </a:lnSpc>
              <a:buFont typeface="Arial" panose="020B0604020202020204" pitchFamily="34" charset="0"/>
              <a:buChar char="•"/>
            </a:pPr>
            <a:endParaRPr lang="en-US" altLang="zh-CN" sz="2600" b="0" dirty="0">
              <a:solidFill>
                <a:schemeClr val="tx1"/>
              </a:solidFill>
              <a:effectLst/>
              <a:ea typeface="+mn-ea"/>
            </a:endParaRPr>
          </a:p>
          <a:p>
            <a:pPr marL="342900" indent="-342900">
              <a:lnSpc>
                <a:spcPct val="130000"/>
              </a:lnSpc>
              <a:buFont typeface="Arial" panose="020B0604020202020204" pitchFamily="34" charset="0"/>
              <a:buChar char="•"/>
            </a:pPr>
            <a:endParaRPr lang="en-US" altLang="zh-CN" sz="2600" b="0" dirty="0">
              <a:solidFill>
                <a:schemeClr val="tx1"/>
              </a:solidFill>
              <a:effectLst/>
              <a:ea typeface="+mn-ea"/>
            </a:endParaRPr>
          </a:p>
          <a:p>
            <a:pPr marL="800100" lvl="1" indent="-342900">
              <a:lnSpc>
                <a:spcPct val="130000"/>
              </a:lnSpc>
              <a:buFont typeface="Arial" panose="020B0604020202020204" pitchFamily="34" charset="0"/>
              <a:buChar char="•"/>
            </a:pPr>
            <a:endParaRPr lang="en-US" altLang="zh-CN" sz="100" b="0" dirty="0">
              <a:solidFill>
                <a:schemeClr val="tx1"/>
              </a:solidFill>
              <a:effectLst/>
              <a:ea typeface="+mn-ea"/>
            </a:endParaRPr>
          </a:p>
          <a:p>
            <a:pPr marL="800100" lvl="1" indent="-342900">
              <a:lnSpc>
                <a:spcPct val="130000"/>
              </a:lnSpc>
              <a:buFont typeface="Arial" panose="020B0604020202020204" pitchFamily="34" charset="0"/>
              <a:buChar char="•"/>
            </a:pPr>
            <a:endParaRPr lang="en-US" altLang="zh-CN" sz="100" b="0" dirty="0">
              <a:solidFill>
                <a:schemeClr val="tx1"/>
              </a:solidFill>
              <a:effectLst/>
              <a:ea typeface="+mn-ea"/>
            </a:endParaRPr>
          </a:p>
        </p:txBody>
      </p:sp>
      <p:pic>
        <p:nvPicPr>
          <p:cNvPr id="7" name="Object 2">
            <a:extLst>
              <a:ext uri="{FF2B5EF4-FFF2-40B4-BE49-F238E27FC236}">
                <a16:creationId xmlns:a16="http://schemas.microsoft.com/office/drawing/2014/main" id="{2CCDEDCB-BA5E-4245-83C5-82EDBC065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154" y="1714926"/>
            <a:ext cx="5022124" cy="439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1324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0D58D-5C9E-4804-8EFE-B6476110B891}"/>
              </a:ext>
            </a:extLst>
          </p:cNvPr>
          <p:cNvSpPr>
            <a:spLocks noGrp="1"/>
          </p:cNvSpPr>
          <p:nvPr>
            <p:ph type="title"/>
          </p:nvPr>
        </p:nvSpPr>
        <p:spPr/>
        <p:txBody>
          <a:bodyPr/>
          <a:lstStyle/>
          <a:p>
            <a:r>
              <a:rPr lang="zh-CN" altLang="en-US" dirty="0">
                <a:solidFill>
                  <a:schemeClr val="tx1"/>
                </a:solidFill>
                <a:effectLst/>
                <a:latin typeface="微软雅黑" panose="020B0503020204020204" pitchFamily="34" charset="-122"/>
                <a:ea typeface="微软雅黑" panose="020B0503020204020204" pitchFamily="34" charset="-122"/>
              </a:rPr>
              <a:t>作业二</a:t>
            </a:r>
          </a:p>
        </p:txBody>
      </p:sp>
      <p:sp>
        <p:nvSpPr>
          <p:cNvPr id="3" name="灯片编号占位符 2">
            <a:extLst>
              <a:ext uri="{FF2B5EF4-FFF2-40B4-BE49-F238E27FC236}">
                <a16:creationId xmlns:a16="http://schemas.microsoft.com/office/drawing/2014/main" id="{0BE2AA2A-58AB-46AC-9997-685061FAC306}"/>
              </a:ext>
            </a:extLst>
          </p:cNvPr>
          <p:cNvSpPr>
            <a:spLocks noGrp="1"/>
          </p:cNvSpPr>
          <p:nvPr>
            <p:ph type="sldNum" sz="quarter" idx="12"/>
          </p:nvPr>
        </p:nvSpPr>
        <p:spPr/>
        <p:txBody>
          <a:bodyPr/>
          <a:lstStyle/>
          <a:p>
            <a:fld id="{E663D701-F6D3-45BB-89CD-EE32AA93FC3C}" type="slidenum">
              <a:rPr lang="zh-CN" altLang="en-US" smtClean="0"/>
              <a:t>5</a:t>
            </a:fld>
            <a:endParaRPr lang="zh-CN" altLang="en-US"/>
          </a:p>
        </p:txBody>
      </p:sp>
      <p:sp>
        <p:nvSpPr>
          <p:cNvPr id="4" name="文本框 3">
            <a:extLst>
              <a:ext uri="{FF2B5EF4-FFF2-40B4-BE49-F238E27FC236}">
                <a16:creationId xmlns:a16="http://schemas.microsoft.com/office/drawing/2014/main" id="{02D81DF1-A594-4856-88A6-BBA12654A5A1}"/>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5" name="标题 1">
            <a:extLst>
              <a:ext uri="{FF2B5EF4-FFF2-40B4-BE49-F238E27FC236}">
                <a16:creationId xmlns:a16="http://schemas.microsoft.com/office/drawing/2014/main" id="{7F904D4C-CFB9-465E-B1DC-97EDA33238FA}"/>
              </a:ext>
            </a:extLst>
          </p:cNvPr>
          <p:cNvSpPr txBox="1">
            <a:spLocks/>
          </p:cNvSpPr>
          <p:nvPr/>
        </p:nvSpPr>
        <p:spPr>
          <a:xfrm>
            <a:off x="256032" y="1338141"/>
            <a:ext cx="8631936" cy="298532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70000"/>
              </a:lnSpc>
            </a:pPr>
            <a:r>
              <a:rPr lang="zh-CN" altLang="en-US" sz="2600" dirty="0">
                <a:solidFill>
                  <a:schemeClr val="tx1"/>
                </a:solidFill>
                <a:effectLst/>
                <a:latin typeface="微软雅黑" panose="020B0503020204020204" pitchFamily="34" charset="-122"/>
                <a:ea typeface="微软雅黑" panose="020B0503020204020204" pitchFamily="34" charset="-122"/>
              </a:rPr>
              <a:t>作业题目：</a:t>
            </a:r>
            <a:endParaRPr lang="en-US" altLang="zh-CN" sz="2600" dirty="0">
              <a:solidFill>
                <a:schemeClr val="tx1"/>
              </a:solidFill>
              <a:effectLst/>
              <a:latin typeface="微软雅黑" panose="020B0503020204020204" pitchFamily="34" charset="-122"/>
              <a:ea typeface="微软雅黑" panose="020B0503020204020204" pitchFamily="34" charset="-122"/>
            </a:endParaRPr>
          </a:p>
          <a:p>
            <a:pPr marL="514350" indent="-514350">
              <a:lnSpc>
                <a:spcPct val="170000"/>
              </a:lnSpc>
              <a:buFont typeface="+mj-lt"/>
              <a:buAutoNum type="arabicPeriod"/>
            </a:pPr>
            <a:r>
              <a:rPr lang="zh-CN" altLang="en-US" sz="2600" dirty="0">
                <a:solidFill>
                  <a:schemeClr val="accent5">
                    <a:lumMod val="75000"/>
                  </a:schemeClr>
                </a:solidFill>
                <a:effectLst/>
                <a:latin typeface="微软雅黑" panose="020B0503020204020204" pitchFamily="34" charset="-122"/>
                <a:ea typeface="微软雅黑" panose="020B0503020204020204" pitchFamily="34" charset="-122"/>
              </a:rPr>
              <a:t>预习</a:t>
            </a:r>
            <a:r>
              <a:rPr lang="en-US" altLang="zh-CN" sz="2600" dirty="0">
                <a:solidFill>
                  <a:schemeClr val="accent5">
                    <a:lumMod val="75000"/>
                  </a:schemeClr>
                </a:solidFill>
                <a:effectLst/>
                <a:latin typeface="微软雅黑" panose="020B0503020204020204" pitchFamily="34" charset="-122"/>
                <a:ea typeface="微软雅黑" panose="020B0503020204020204" pitchFamily="34" charset="-122"/>
              </a:rPr>
              <a:t>IP</a:t>
            </a:r>
            <a:r>
              <a:rPr lang="zh-CN" altLang="en-US" sz="2600" dirty="0">
                <a:solidFill>
                  <a:schemeClr val="accent5">
                    <a:lumMod val="75000"/>
                  </a:schemeClr>
                </a:solidFill>
                <a:effectLst/>
                <a:latin typeface="微软雅黑" panose="020B0503020204020204" pitchFamily="34" charset="-122"/>
                <a:ea typeface="微软雅黑" panose="020B0503020204020204" pitchFamily="34" charset="-122"/>
              </a:rPr>
              <a:t>地址的知识，理解</a:t>
            </a:r>
            <a:r>
              <a:rPr lang="en-US" altLang="zh-CN" sz="2600" dirty="0">
                <a:solidFill>
                  <a:schemeClr val="accent5">
                    <a:lumMod val="75000"/>
                  </a:schemeClr>
                </a:solidFill>
                <a:effectLst/>
                <a:latin typeface="微软雅黑" panose="020B0503020204020204" pitchFamily="34" charset="-122"/>
                <a:ea typeface="微软雅黑" panose="020B0503020204020204" pitchFamily="34" charset="-122"/>
              </a:rPr>
              <a:t>IP</a:t>
            </a:r>
            <a:r>
              <a:rPr lang="zh-CN" altLang="en-US" sz="2600" dirty="0">
                <a:solidFill>
                  <a:schemeClr val="accent5">
                    <a:lumMod val="75000"/>
                  </a:schemeClr>
                </a:solidFill>
                <a:effectLst/>
                <a:latin typeface="微软雅黑" panose="020B0503020204020204" pitchFamily="34" charset="-122"/>
                <a:ea typeface="微软雅黑" panose="020B0503020204020204" pitchFamily="34" charset="-122"/>
              </a:rPr>
              <a:t>地址的工作原理（不需弄清楚</a:t>
            </a:r>
            <a:r>
              <a:rPr lang="en-US" altLang="zh-CN" sz="2600" dirty="0">
                <a:solidFill>
                  <a:schemeClr val="accent5">
                    <a:lumMod val="75000"/>
                  </a:schemeClr>
                </a:solidFill>
                <a:effectLst/>
                <a:latin typeface="微软雅黑" panose="020B0503020204020204" pitchFamily="34" charset="-122"/>
                <a:ea typeface="微软雅黑" panose="020B0503020204020204" pitchFamily="34" charset="-122"/>
              </a:rPr>
              <a:t>IP</a:t>
            </a:r>
            <a:r>
              <a:rPr lang="zh-CN" altLang="en-US" sz="2600" dirty="0">
                <a:solidFill>
                  <a:schemeClr val="accent5">
                    <a:lumMod val="75000"/>
                  </a:schemeClr>
                </a:solidFill>
                <a:effectLst/>
                <a:latin typeface="微软雅黑" panose="020B0503020204020204" pitchFamily="34" charset="-122"/>
                <a:ea typeface="微软雅黑" panose="020B0503020204020204" pitchFamily="34" charset="-122"/>
              </a:rPr>
              <a:t>生成规则）；</a:t>
            </a:r>
            <a:endParaRPr lang="en-US" altLang="zh-CN" sz="2600" dirty="0">
              <a:solidFill>
                <a:schemeClr val="accent5">
                  <a:lumMod val="75000"/>
                </a:schemeClr>
              </a:solidFill>
              <a:effectLst/>
              <a:latin typeface="微软雅黑" panose="020B0503020204020204" pitchFamily="34" charset="-122"/>
              <a:ea typeface="微软雅黑" panose="020B0503020204020204" pitchFamily="34" charset="-122"/>
            </a:endParaRPr>
          </a:p>
          <a:p>
            <a:pPr marL="514350" indent="-514350">
              <a:lnSpc>
                <a:spcPct val="170000"/>
              </a:lnSpc>
              <a:buFont typeface="+mj-lt"/>
              <a:buAutoNum type="arabicPeriod"/>
            </a:pPr>
            <a:r>
              <a:rPr lang="zh-CN" altLang="en-US" sz="2600" dirty="0">
                <a:solidFill>
                  <a:schemeClr val="accent5">
                    <a:lumMod val="75000"/>
                  </a:schemeClr>
                </a:solidFill>
                <a:effectLst/>
                <a:latin typeface="微软雅黑" panose="020B0503020204020204" pitchFamily="34" charset="-122"/>
                <a:ea typeface="微软雅黑" panose="020B0503020204020204" pitchFamily="34" charset="-122"/>
              </a:rPr>
              <a:t>掌握</a:t>
            </a:r>
            <a:r>
              <a:rPr lang="en-US" altLang="zh-CN" sz="2600" dirty="0">
                <a:solidFill>
                  <a:schemeClr val="accent5">
                    <a:lumMod val="75000"/>
                  </a:schemeClr>
                </a:solidFill>
                <a:effectLst/>
                <a:latin typeface="微软雅黑" panose="020B0503020204020204" pitchFamily="34" charset="-122"/>
                <a:ea typeface="微软雅黑" panose="020B0503020204020204" pitchFamily="34" charset="-122"/>
              </a:rPr>
              <a:t>IP</a:t>
            </a:r>
            <a:r>
              <a:rPr lang="zh-CN" altLang="en-US" sz="2600" dirty="0">
                <a:solidFill>
                  <a:schemeClr val="accent5">
                    <a:lumMod val="75000"/>
                  </a:schemeClr>
                </a:solidFill>
                <a:effectLst/>
                <a:latin typeface="微软雅黑" panose="020B0503020204020204" pitchFamily="34" charset="-122"/>
                <a:ea typeface="微软雅黑" panose="020B0503020204020204" pitchFamily="34" charset="-122"/>
              </a:rPr>
              <a:t>地址和</a:t>
            </a:r>
            <a:r>
              <a:rPr lang="en-US" altLang="zh-CN" sz="2600" dirty="0">
                <a:solidFill>
                  <a:schemeClr val="accent5">
                    <a:lumMod val="75000"/>
                  </a:schemeClr>
                </a:solidFill>
                <a:effectLst/>
                <a:latin typeface="微软雅黑" panose="020B0503020204020204" pitchFamily="34" charset="-122"/>
                <a:ea typeface="微软雅黑" panose="020B0503020204020204" pitchFamily="34" charset="-122"/>
              </a:rPr>
              <a:t>MAC</a:t>
            </a:r>
            <a:r>
              <a:rPr lang="zh-CN" altLang="en-US" sz="2600" dirty="0">
                <a:solidFill>
                  <a:schemeClr val="accent5">
                    <a:lumMod val="75000"/>
                  </a:schemeClr>
                </a:solidFill>
                <a:effectLst/>
                <a:latin typeface="微软雅黑" panose="020B0503020204020204" pitchFamily="34" charset="-122"/>
                <a:ea typeface="微软雅黑" panose="020B0503020204020204" pitchFamily="34" charset="-122"/>
              </a:rPr>
              <a:t>地址的联系和不同点，弄清楚两个地址在数据传输中扮演的角色</a:t>
            </a:r>
          </a:p>
        </p:txBody>
      </p:sp>
      <p:sp>
        <p:nvSpPr>
          <p:cNvPr id="6" name="标题 1">
            <a:extLst>
              <a:ext uri="{FF2B5EF4-FFF2-40B4-BE49-F238E27FC236}">
                <a16:creationId xmlns:a16="http://schemas.microsoft.com/office/drawing/2014/main" id="{FF81D400-04EB-496B-B1AB-934C219797A8}"/>
              </a:ext>
            </a:extLst>
          </p:cNvPr>
          <p:cNvSpPr txBox="1">
            <a:spLocks/>
          </p:cNvSpPr>
          <p:nvPr/>
        </p:nvSpPr>
        <p:spPr>
          <a:xfrm>
            <a:off x="295890" y="3872671"/>
            <a:ext cx="8631936" cy="29853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70000"/>
              </a:lnSpc>
            </a:pPr>
            <a:r>
              <a:rPr lang="zh-CN" altLang="en-US" sz="2600" dirty="0">
                <a:solidFill>
                  <a:schemeClr val="tx1"/>
                </a:solidFill>
                <a:effectLst/>
                <a:latin typeface="微软雅黑" panose="020B0503020204020204" pitchFamily="34" charset="-122"/>
                <a:ea typeface="微软雅黑" panose="020B0503020204020204" pitchFamily="34" charset="-122"/>
              </a:rPr>
              <a:t>作业上交方式和时间：</a:t>
            </a:r>
            <a:endParaRPr lang="en-US" altLang="zh-CN" sz="2600" dirty="0">
              <a:solidFill>
                <a:schemeClr val="tx1"/>
              </a:solidFill>
              <a:effectLst/>
              <a:latin typeface="微软雅黑" panose="020B0503020204020204" pitchFamily="34" charset="-122"/>
              <a:ea typeface="微软雅黑" panose="020B0503020204020204" pitchFamily="34" charset="-122"/>
            </a:endParaRPr>
          </a:p>
          <a:p>
            <a:pPr marL="514350" indent="-514350">
              <a:lnSpc>
                <a:spcPct val="170000"/>
              </a:lnSpc>
              <a:buFont typeface="+mj-lt"/>
              <a:buAutoNum type="arabicPeriod"/>
            </a:pPr>
            <a:r>
              <a:rPr lang="zh-CN" altLang="en-US" sz="2400" dirty="0">
                <a:solidFill>
                  <a:schemeClr val="accent5">
                    <a:lumMod val="75000"/>
                  </a:schemeClr>
                </a:solidFill>
                <a:effectLst/>
                <a:latin typeface="微软雅黑" panose="020B0503020204020204" pitchFamily="34" charset="-122"/>
                <a:ea typeface="微软雅黑" panose="020B0503020204020204" pitchFamily="34" charset="-122"/>
              </a:rPr>
              <a:t>上交方式：电子档，汇总到学委处；</a:t>
            </a:r>
            <a:endParaRPr lang="en-US" altLang="zh-CN" sz="2400" dirty="0">
              <a:solidFill>
                <a:schemeClr val="accent5">
                  <a:lumMod val="75000"/>
                </a:schemeClr>
              </a:solidFill>
              <a:effectLst/>
              <a:latin typeface="微软雅黑" panose="020B0503020204020204" pitchFamily="34" charset="-122"/>
              <a:ea typeface="微软雅黑" panose="020B0503020204020204" pitchFamily="34" charset="-122"/>
            </a:endParaRPr>
          </a:p>
          <a:p>
            <a:pPr marL="514350" indent="-514350">
              <a:lnSpc>
                <a:spcPct val="170000"/>
              </a:lnSpc>
              <a:buFont typeface="+mj-lt"/>
              <a:buAutoNum type="arabicPeriod"/>
            </a:pPr>
            <a:r>
              <a:rPr lang="zh-CN" altLang="en-US" sz="2400" dirty="0">
                <a:solidFill>
                  <a:schemeClr val="accent5">
                    <a:lumMod val="75000"/>
                  </a:schemeClr>
                </a:solidFill>
                <a:effectLst/>
                <a:latin typeface="微软雅黑" panose="020B0503020204020204" pitchFamily="34" charset="-122"/>
                <a:ea typeface="微软雅黑" panose="020B0503020204020204" pitchFamily="34" charset="-122"/>
              </a:rPr>
              <a:t>上交时间：下周五下班前（</a:t>
            </a:r>
            <a:r>
              <a:rPr lang="en-US" altLang="zh-CN" sz="2400" dirty="0">
                <a:solidFill>
                  <a:schemeClr val="accent5">
                    <a:lumMod val="75000"/>
                  </a:schemeClr>
                </a:solidFill>
                <a:effectLst/>
                <a:latin typeface="微软雅黑" panose="020B0503020204020204" pitchFamily="34" charset="-122"/>
                <a:ea typeface="微软雅黑" panose="020B0503020204020204" pitchFamily="34" charset="-122"/>
              </a:rPr>
              <a:t>2025</a:t>
            </a:r>
            <a:r>
              <a:rPr lang="zh-CN" altLang="en-US" sz="2400" dirty="0">
                <a:solidFill>
                  <a:schemeClr val="accent5">
                    <a:lumMod val="75000"/>
                  </a:schemeClr>
                </a:solidFill>
                <a:effectLst/>
                <a:latin typeface="微软雅黑" panose="020B0503020204020204" pitchFamily="34" charset="-122"/>
                <a:ea typeface="微软雅黑" panose="020B0503020204020204" pitchFamily="34" charset="-122"/>
              </a:rPr>
              <a:t>年</a:t>
            </a:r>
            <a:r>
              <a:rPr lang="en-US" altLang="zh-CN" sz="2400" dirty="0">
                <a:solidFill>
                  <a:schemeClr val="accent5">
                    <a:lumMod val="75000"/>
                  </a:schemeClr>
                </a:solidFill>
                <a:effectLst/>
                <a:latin typeface="微软雅黑" panose="020B0503020204020204" pitchFamily="34" charset="-122"/>
                <a:ea typeface="微软雅黑" panose="020B0503020204020204" pitchFamily="34" charset="-122"/>
              </a:rPr>
              <a:t>3</a:t>
            </a:r>
            <a:r>
              <a:rPr lang="zh-CN" altLang="en-US" sz="2400" dirty="0">
                <a:solidFill>
                  <a:schemeClr val="accent5">
                    <a:lumMod val="75000"/>
                  </a:schemeClr>
                </a:solidFill>
                <a:effectLst/>
                <a:latin typeface="微软雅黑" panose="020B0503020204020204" pitchFamily="34" charset="-122"/>
                <a:ea typeface="微软雅黑" panose="020B0503020204020204" pitchFamily="34" charset="-122"/>
              </a:rPr>
              <a:t>月</a:t>
            </a:r>
            <a:r>
              <a:rPr lang="en-US" altLang="zh-CN" sz="2400" dirty="0">
                <a:solidFill>
                  <a:schemeClr val="accent5">
                    <a:lumMod val="75000"/>
                  </a:schemeClr>
                </a:solidFill>
                <a:effectLst/>
                <a:latin typeface="微软雅黑" panose="020B0503020204020204" pitchFamily="34" charset="-122"/>
                <a:ea typeface="微软雅黑" panose="020B0503020204020204" pitchFamily="34" charset="-122"/>
              </a:rPr>
              <a:t>15</a:t>
            </a:r>
            <a:r>
              <a:rPr lang="zh-CN" altLang="en-US" sz="2400" dirty="0">
                <a:solidFill>
                  <a:schemeClr val="accent5">
                    <a:lumMod val="75000"/>
                  </a:schemeClr>
                </a:solidFill>
                <a:effectLst/>
                <a:latin typeface="微软雅黑" panose="020B0503020204020204" pitchFamily="34" charset="-122"/>
                <a:ea typeface="微软雅黑" panose="020B0503020204020204" pitchFamily="34" charset="-122"/>
              </a:rPr>
              <a:t>日）</a:t>
            </a:r>
            <a:endParaRPr lang="en-US" altLang="zh-CN" sz="2400" dirty="0">
              <a:solidFill>
                <a:schemeClr val="accent5">
                  <a:lumMod val="75000"/>
                </a:schemeClr>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230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07B1E-2451-3544-C66E-6521F942D94E}"/>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CED1790-EE72-1C2E-715E-EEF15253942C}"/>
              </a:ext>
            </a:extLst>
          </p:cNvPr>
          <p:cNvSpPr>
            <a:spLocks noGrp="1"/>
          </p:cNvSpPr>
          <p:nvPr>
            <p:ph type="sldNum" sz="quarter" idx="12"/>
          </p:nvPr>
        </p:nvSpPr>
        <p:spPr/>
        <p:txBody>
          <a:bodyPr/>
          <a:lstStyle/>
          <a:p>
            <a:fld id="{E663D701-F6D3-45BB-89CD-EE32AA93FC3C}" type="slidenum">
              <a:rPr lang="zh-CN" altLang="en-US" smtClean="0"/>
              <a:t>50</a:t>
            </a:fld>
            <a:endParaRPr lang="zh-CN" altLang="en-US" dirty="0"/>
          </a:p>
        </p:txBody>
      </p:sp>
      <p:sp>
        <p:nvSpPr>
          <p:cNvPr id="8" name="文本框 7">
            <a:extLst>
              <a:ext uri="{FF2B5EF4-FFF2-40B4-BE49-F238E27FC236}">
                <a16:creationId xmlns:a16="http://schemas.microsoft.com/office/drawing/2014/main" id="{BFE6C371-E9B8-530B-0D2C-5BD953512D7A}"/>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1CCA86B7-EFC2-CC8F-7673-920260137AEE}"/>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c. CSMA/CA</a:t>
            </a:r>
            <a:r>
              <a:rPr lang="zh-CN" altLang="en-US" sz="2800" dirty="0">
                <a:solidFill>
                  <a:schemeClr val="tx1"/>
                </a:solidFill>
                <a:effectLst/>
                <a:latin typeface="微软雅黑" panose="020B0503020204020204" pitchFamily="34" charset="-122"/>
                <a:ea typeface="微软雅黑" panose="020B0503020204020204" pitchFamily="34" charset="-122"/>
              </a:rPr>
              <a:t>协议演进</a:t>
            </a:r>
          </a:p>
        </p:txBody>
      </p:sp>
      <p:sp>
        <p:nvSpPr>
          <p:cNvPr id="27" name="标题 2">
            <a:extLst>
              <a:ext uri="{FF2B5EF4-FFF2-40B4-BE49-F238E27FC236}">
                <a16:creationId xmlns:a16="http://schemas.microsoft.com/office/drawing/2014/main" id="{06E8C514-87A4-4105-3F17-FD26EA29E23A}"/>
              </a:ext>
            </a:extLst>
          </p:cNvPr>
          <p:cNvSpPr txBox="1">
            <a:spLocks/>
          </p:cNvSpPr>
          <p:nvPr/>
        </p:nvSpPr>
        <p:spPr>
          <a:xfrm>
            <a:off x="194553" y="1442813"/>
            <a:ext cx="8434025" cy="5541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endParaRPr lang="en-US" altLang="zh-CN" sz="2200" b="0" dirty="0">
              <a:solidFill>
                <a:schemeClr val="tx1"/>
              </a:solidFill>
              <a:effectLst/>
              <a:ea typeface="+mn-ea"/>
            </a:endParaRPr>
          </a:p>
        </p:txBody>
      </p:sp>
      <p:sp>
        <p:nvSpPr>
          <p:cNvPr id="17" name="标题 2">
            <a:extLst>
              <a:ext uri="{FF2B5EF4-FFF2-40B4-BE49-F238E27FC236}">
                <a16:creationId xmlns:a16="http://schemas.microsoft.com/office/drawing/2014/main" id="{B51AB117-FE89-37F7-6AB3-55ABEFD554C8}"/>
              </a:ext>
            </a:extLst>
          </p:cNvPr>
          <p:cNvSpPr txBox="1">
            <a:spLocks/>
          </p:cNvSpPr>
          <p:nvPr/>
        </p:nvSpPr>
        <p:spPr>
          <a:xfrm>
            <a:off x="256032" y="1212638"/>
            <a:ext cx="8434025" cy="53983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marL="342900" indent="-342900">
              <a:lnSpc>
                <a:spcPct val="130000"/>
              </a:lnSpc>
              <a:buFont typeface="Arial" panose="020B0604020202020204" pitchFamily="34" charset="0"/>
              <a:buChar char="•"/>
            </a:pPr>
            <a:r>
              <a:rPr lang="en-US" altLang="zh-CN" sz="2600" b="0" dirty="0">
                <a:solidFill>
                  <a:schemeClr val="tx1"/>
                </a:solidFill>
                <a:effectLst/>
                <a:ea typeface="+mn-ea"/>
              </a:rPr>
              <a:t>CSMA/CA</a:t>
            </a:r>
            <a:r>
              <a:rPr lang="zh-CN" altLang="en-US" sz="2600" b="0" dirty="0">
                <a:solidFill>
                  <a:schemeClr val="tx1"/>
                </a:solidFill>
                <a:effectLst/>
                <a:ea typeface="+mn-ea"/>
              </a:rPr>
              <a:t>协议为</a:t>
            </a:r>
            <a:r>
              <a:rPr lang="en-US" altLang="zh-CN" sz="2600" b="0" dirty="0">
                <a:solidFill>
                  <a:schemeClr val="tx1"/>
                </a:solidFill>
                <a:effectLst/>
                <a:ea typeface="+mn-ea"/>
              </a:rPr>
              <a:t>IEEE802.11</a:t>
            </a:r>
            <a:r>
              <a:rPr lang="zh-CN" altLang="en-US" sz="2600" b="0" dirty="0">
                <a:solidFill>
                  <a:schemeClr val="tx1"/>
                </a:solidFill>
                <a:effectLst/>
                <a:ea typeface="+mn-ea"/>
              </a:rPr>
              <a:t>标准，主要关注碰撞和传输效率，忽略了能耗情况</a:t>
            </a:r>
            <a:endParaRPr lang="en-US" altLang="zh-CN" sz="2600" b="0" dirty="0">
              <a:solidFill>
                <a:schemeClr val="tx1"/>
              </a:solidFill>
              <a:effectLst/>
              <a:ea typeface="+mn-ea"/>
            </a:endParaRPr>
          </a:p>
          <a:p>
            <a:pPr marL="342900" indent="-342900">
              <a:lnSpc>
                <a:spcPct val="130000"/>
              </a:lnSpc>
              <a:buFont typeface="Arial" panose="020B0604020202020204" pitchFamily="34" charset="0"/>
              <a:buChar char="•"/>
            </a:pPr>
            <a:r>
              <a:rPr lang="zh-CN" altLang="en-US" sz="2600" b="0" dirty="0">
                <a:solidFill>
                  <a:schemeClr val="tx1"/>
                </a:solidFill>
                <a:effectLst/>
                <a:ea typeface="+mn-ea"/>
              </a:rPr>
              <a:t>现有无线传感器网络采用的是</a:t>
            </a:r>
            <a:r>
              <a:rPr lang="en-US" altLang="zh-CN" sz="2600" dirty="0">
                <a:solidFill>
                  <a:srgbClr val="C00000"/>
                </a:solidFill>
                <a:effectLst/>
                <a:ea typeface="+mn-ea"/>
              </a:rPr>
              <a:t>CSMA/CA</a:t>
            </a:r>
            <a:r>
              <a:rPr lang="zh-CN" altLang="en-US" sz="2600" dirty="0">
                <a:solidFill>
                  <a:srgbClr val="C00000"/>
                </a:solidFill>
                <a:effectLst/>
                <a:ea typeface="+mn-ea"/>
              </a:rPr>
              <a:t>的改进版</a:t>
            </a:r>
            <a:r>
              <a:rPr lang="zh-CN" altLang="en-US" sz="2600" b="0" dirty="0">
                <a:solidFill>
                  <a:schemeClr val="tx1"/>
                </a:solidFill>
                <a:effectLst/>
                <a:ea typeface="+mn-ea"/>
              </a:rPr>
              <a:t>，主要为节省能量引入了</a:t>
            </a:r>
            <a:r>
              <a:rPr lang="zh-CN" altLang="en-US" sz="2600" dirty="0">
                <a:solidFill>
                  <a:srgbClr val="C00000"/>
                </a:solidFill>
                <a:effectLst/>
                <a:ea typeface="+mn-ea"/>
              </a:rPr>
              <a:t>睡眠机制</a:t>
            </a:r>
            <a:r>
              <a:rPr lang="zh-CN" altLang="en-US" sz="2600" b="0" dirty="0">
                <a:solidFill>
                  <a:schemeClr val="tx1"/>
                </a:solidFill>
                <a:effectLst/>
                <a:ea typeface="+mn-ea"/>
              </a:rPr>
              <a:t>，即传感器在信道繁忙时进入睡眠状态，避免监听信道，降低能量消耗。</a:t>
            </a:r>
            <a:endParaRPr lang="en-US" altLang="zh-CN" sz="2600" b="0" dirty="0">
              <a:solidFill>
                <a:schemeClr val="tx1"/>
              </a:solidFill>
              <a:effectLst/>
              <a:ea typeface="+mn-ea"/>
            </a:endParaRPr>
          </a:p>
          <a:p>
            <a:pPr marL="342900" indent="-342900">
              <a:lnSpc>
                <a:spcPct val="130000"/>
              </a:lnSpc>
              <a:buFont typeface="Arial" panose="020B0604020202020204" pitchFamily="34" charset="0"/>
              <a:buChar char="•"/>
            </a:pPr>
            <a:r>
              <a:rPr lang="zh-CN" altLang="en-US" sz="2600" b="0" dirty="0">
                <a:solidFill>
                  <a:schemeClr val="tx1"/>
                </a:solidFill>
                <a:effectLst/>
                <a:ea typeface="+mn-ea"/>
              </a:rPr>
              <a:t>常用的竞争性协议包括</a:t>
            </a:r>
            <a:r>
              <a:rPr lang="en-US" altLang="zh-CN" sz="2600" dirty="0">
                <a:solidFill>
                  <a:srgbClr val="C00000"/>
                </a:solidFill>
                <a:effectLst/>
                <a:ea typeface="+mn-ea"/>
              </a:rPr>
              <a:t>S-MAC</a:t>
            </a:r>
            <a:r>
              <a:rPr lang="zh-CN" altLang="en-US" sz="2600" dirty="0">
                <a:solidFill>
                  <a:srgbClr val="C00000"/>
                </a:solidFill>
                <a:effectLst/>
                <a:ea typeface="+mn-ea"/>
              </a:rPr>
              <a:t>、</a:t>
            </a:r>
            <a:r>
              <a:rPr lang="en-US" altLang="zh-CN" sz="2600" dirty="0">
                <a:solidFill>
                  <a:srgbClr val="C00000"/>
                </a:solidFill>
                <a:effectLst/>
                <a:ea typeface="+mn-ea"/>
              </a:rPr>
              <a:t>T-MAC</a:t>
            </a:r>
            <a:r>
              <a:rPr lang="zh-CN" altLang="en-US" sz="2600" b="0" dirty="0">
                <a:solidFill>
                  <a:schemeClr val="tx1"/>
                </a:solidFill>
                <a:effectLst/>
                <a:ea typeface="+mn-ea"/>
              </a:rPr>
              <a:t>等。</a:t>
            </a:r>
            <a:endParaRPr lang="en-US" altLang="zh-CN" sz="2600" b="0" dirty="0">
              <a:solidFill>
                <a:schemeClr val="tx1"/>
              </a:solidFill>
              <a:effectLst/>
              <a:ea typeface="+mn-ea"/>
            </a:endParaRPr>
          </a:p>
          <a:p>
            <a:pPr marL="342900" indent="-342900">
              <a:lnSpc>
                <a:spcPct val="130000"/>
              </a:lnSpc>
              <a:buFont typeface="Arial" panose="020B0604020202020204" pitchFamily="34" charset="0"/>
              <a:buChar char="•"/>
            </a:pPr>
            <a:r>
              <a:rPr lang="zh-CN" altLang="en-US" sz="2600" dirty="0">
                <a:solidFill>
                  <a:schemeClr val="tx1"/>
                </a:solidFill>
                <a:effectLst/>
                <a:ea typeface="+mn-ea"/>
              </a:rPr>
              <a:t>优点：</a:t>
            </a:r>
            <a:r>
              <a:rPr lang="zh-CN" altLang="en-US" sz="2600" b="0" dirty="0">
                <a:solidFill>
                  <a:schemeClr val="tx1"/>
                </a:solidFill>
                <a:effectLst/>
                <a:ea typeface="+mn-ea"/>
              </a:rPr>
              <a:t>比较灵活，适应网络规模扩大，能耗低</a:t>
            </a:r>
            <a:endParaRPr lang="en-US" altLang="zh-CN" sz="2600" b="0" dirty="0">
              <a:solidFill>
                <a:schemeClr val="tx1"/>
              </a:solidFill>
              <a:effectLst/>
              <a:ea typeface="+mn-ea"/>
            </a:endParaRPr>
          </a:p>
          <a:p>
            <a:pPr marL="342900" indent="-342900">
              <a:lnSpc>
                <a:spcPct val="130000"/>
              </a:lnSpc>
              <a:buFont typeface="Arial" panose="020B0604020202020204" pitchFamily="34" charset="0"/>
              <a:buChar char="•"/>
            </a:pPr>
            <a:r>
              <a:rPr lang="zh-CN" altLang="en-US" sz="2600" dirty="0">
                <a:solidFill>
                  <a:schemeClr val="tx1"/>
                </a:solidFill>
                <a:effectLst/>
                <a:ea typeface="+mn-ea"/>
              </a:rPr>
              <a:t>缺点：</a:t>
            </a:r>
            <a:r>
              <a:rPr lang="zh-CN" altLang="en-US" sz="2600" b="0" dirty="0">
                <a:solidFill>
                  <a:schemeClr val="tx1"/>
                </a:solidFill>
                <a:effectLst/>
                <a:ea typeface="+mn-ea"/>
              </a:rPr>
              <a:t>需要处理干扰和碰撞问题</a:t>
            </a:r>
            <a:endParaRPr lang="en-US" altLang="zh-CN" sz="2200" b="0" dirty="0">
              <a:solidFill>
                <a:schemeClr val="tx1"/>
              </a:solidFill>
              <a:effectLst/>
              <a:ea typeface="+mn-ea"/>
            </a:endParaRPr>
          </a:p>
          <a:p>
            <a:pPr marL="800100" lvl="1" indent="-342900">
              <a:lnSpc>
                <a:spcPct val="130000"/>
              </a:lnSpc>
              <a:buFont typeface="Arial" panose="020B0604020202020204" pitchFamily="34" charset="0"/>
              <a:buChar char="•"/>
            </a:pPr>
            <a:endParaRPr lang="en-US" altLang="zh-CN" sz="100" b="0" dirty="0">
              <a:solidFill>
                <a:schemeClr val="tx1"/>
              </a:solidFill>
              <a:effectLst/>
              <a:ea typeface="+mn-ea"/>
            </a:endParaRPr>
          </a:p>
          <a:p>
            <a:pPr marL="800100" lvl="1" indent="-342900">
              <a:lnSpc>
                <a:spcPct val="130000"/>
              </a:lnSpc>
              <a:buFont typeface="Arial" panose="020B0604020202020204" pitchFamily="34" charset="0"/>
              <a:buChar char="•"/>
            </a:pPr>
            <a:endParaRPr lang="en-US" altLang="zh-CN" sz="100" b="0" dirty="0">
              <a:solidFill>
                <a:schemeClr val="tx1"/>
              </a:solidFill>
              <a:effectLst/>
              <a:ea typeface="+mn-ea"/>
            </a:endParaRPr>
          </a:p>
        </p:txBody>
      </p:sp>
    </p:spTree>
    <p:extLst>
      <p:ext uri="{BB962C8B-B14F-4D97-AF65-F5344CB8AC3E}">
        <p14:creationId xmlns:p14="http://schemas.microsoft.com/office/powerpoint/2010/main" val="415489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D8F69-3761-95BE-F797-FB5109CCF4B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40BB82-5EB3-E0EA-D6CE-D5269A0D6CF4}"/>
              </a:ext>
            </a:extLst>
          </p:cNvPr>
          <p:cNvSpPr>
            <a:spLocks noGrp="1"/>
          </p:cNvSpPr>
          <p:nvPr>
            <p:ph type="sldNum" sz="quarter" idx="12"/>
          </p:nvPr>
        </p:nvSpPr>
        <p:spPr/>
        <p:txBody>
          <a:bodyPr/>
          <a:lstStyle/>
          <a:p>
            <a:fld id="{E663D701-F6D3-45BB-89CD-EE32AA93FC3C}" type="slidenum">
              <a:rPr lang="zh-CN" altLang="en-US" smtClean="0"/>
              <a:t>51</a:t>
            </a:fld>
            <a:endParaRPr lang="zh-CN" altLang="en-US" dirty="0"/>
          </a:p>
        </p:txBody>
      </p:sp>
      <p:sp>
        <p:nvSpPr>
          <p:cNvPr id="8" name="文本框 7">
            <a:extLst>
              <a:ext uri="{FF2B5EF4-FFF2-40B4-BE49-F238E27FC236}">
                <a16:creationId xmlns:a16="http://schemas.microsoft.com/office/drawing/2014/main" id="{4FE43808-8937-F2B8-59B3-4D28C4960BF5}"/>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4B56FAD4-A553-9BA1-351F-862E1B56D949}"/>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4-3. S-MAC</a:t>
            </a:r>
            <a:r>
              <a:rPr lang="zh-CN" altLang="en-US" sz="2800" dirty="0">
                <a:solidFill>
                  <a:schemeClr val="tx1"/>
                </a:solidFill>
                <a:effectLst/>
                <a:latin typeface="微软雅黑" panose="020B0503020204020204" pitchFamily="34" charset="-122"/>
                <a:ea typeface="微软雅黑" panose="020B0503020204020204" pitchFamily="34" charset="-122"/>
              </a:rPr>
              <a:t>协议</a:t>
            </a:r>
          </a:p>
        </p:txBody>
      </p:sp>
      <p:sp>
        <p:nvSpPr>
          <p:cNvPr id="2" name="文本框 1">
            <a:extLst>
              <a:ext uri="{FF2B5EF4-FFF2-40B4-BE49-F238E27FC236}">
                <a16:creationId xmlns:a16="http://schemas.microsoft.com/office/drawing/2014/main" id="{4E619B83-D2DC-4E2A-83DF-D8865AB55196}"/>
              </a:ext>
            </a:extLst>
          </p:cNvPr>
          <p:cNvSpPr txBox="1"/>
          <p:nvPr/>
        </p:nvSpPr>
        <p:spPr>
          <a:xfrm>
            <a:off x="256032" y="1347636"/>
            <a:ext cx="2154233" cy="492443"/>
          </a:xfrm>
          <a:prstGeom prst="rect">
            <a:avLst/>
          </a:prstGeom>
          <a:noFill/>
        </p:spPr>
        <p:txBody>
          <a:bodyPr wrap="square" rtlCol="0">
            <a:spAutoFit/>
          </a:bodyPr>
          <a:lstStyle/>
          <a:p>
            <a:pPr marL="342900" indent="-342900">
              <a:buFont typeface="+mj-ea"/>
              <a:buAutoNum type="circleNumDbPlain"/>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 核心</a:t>
            </a:r>
          </a:p>
        </p:txBody>
      </p:sp>
      <p:sp>
        <p:nvSpPr>
          <p:cNvPr id="9" name="文本框 8">
            <a:extLst>
              <a:ext uri="{FF2B5EF4-FFF2-40B4-BE49-F238E27FC236}">
                <a16:creationId xmlns:a16="http://schemas.microsoft.com/office/drawing/2014/main" id="{42AE340D-83E7-408E-9F50-089B99ECB976}"/>
              </a:ext>
            </a:extLst>
          </p:cNvPr>
          <p:cNvSpPr txBox="1"/>
          <p:nvPr/>
        </p:nvSpPr>
        <p:spPr>
          <a:xfrm>
            <a:off x="586623" y="1884399"/>
            <a:ext cx="820238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引入周期性睡眠机制，降低无线传感器网络节点的能量消耗</a:t>
            </a:r>
          </a:p>
        </p:txBody>
      </p:sp>
      <p:sp>
        <p:nvSpPr>
          <p:cNvPr id="10" name="文本框 9">
            <a:extLst>
              <a:ext uri="{FF2B5EF4-FFF2-40B4-BE49-F238E27FC236}">
                <a16:creationId xmlns:a16="http://schemas.microsoft.com/office/drawing/2014/main" id="{627B13E8-E344-458A-8918-540E79AC4DC9}"/>
              </a:ext>
            </a:extLst>
          </p:cNvPr>
          <p:cNvSpPr txBox="1"/>
          <p:nvPr/>
        </p:nvSpPr>
        <p:spPr>
          <a:xfrm>
            <a:off x="256031" y="2400102"/>
            <a:ext cx="2154233" cy="492443"/>
          </a:xfrm>
          <a:prstGeom prst="rect">
            <a:avLst/>
          </a:prstGeom>
          <a:noFill/>
        </p:spPr>
        <p:txBody>
          <a:bodyPr wrap="square" rtlCol="0">
            <a:spAutoFit/>
          </a:bodyPr>
          <a:lstStyle/>
          <a:p>
            <a:pPr marL="514350" indent="-514350">
              <a:buFont typeface="+mj-ea"/>
              <a:buAutoNum type="circleNumDbPlain" startAt="2"/>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主要步骤</a:t>
            </a:r>
          </a:p>
        </p:txBody>
      </p:sp>
      <p:sp>
        <p:nvSpPr>
          <p:cNvPr id="11" name="文本框 10">
            <a:extLst>
              <a:ext uri="{FF2B5EF4-FFF2-40B4-BE49-F238E27FC236}">
                <a16:creationId xmlns:a16="http://schemas.microsoft.com/office/drawing/2014/main" id="{E9E43123-D130-4E1F-A347-9712604161E2}"/>
              </a:ext>
            </a:extLst>
          </p:cNvPr>
          <p:cNvSpPr txBox="1"/>
          <p:nvPr/>
        </p:nvSpPr>
        <p:spPr>
          <a:xfrm>
            <a:off x="586622" y="3058464"/>
            <a:ext cx="8202389" cy="461665"/>
          </a:xfrm>
          <a:prstGeom prst="rect">
            <a:avLst/>
          </a:prstGeom>
          <a:noFill/>
        </p:spPr>
        <p:txBody>
          <a:bodyPr wrap="square" rtlCol="0">
            <a:spAutoFit/>
          </a:bodyPr>
          <a:lstStyle/>
          <a:p>
            <a:pPr marL="457200" indent="-457200">
              <a:buFont typeface="+mj-lt"/>
              <a:buAutoNum type="alphaLcParen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有类似行为特点的传感器节点形成</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虚拟簇</a:t>
            </a:r>
          </a:p>
        </p:txBody>
      </p:sp>
      <p:sp>
        <p:nvSpPr>
          <p:cNvPr id="12" name="文本框 11">
            <a:extLst>
              <a:ext uri="{FF2B5EF4-FFF2-40B4-BE49-F238E27FC236}">
                <a16:creationId xmlns:a16="http://schemas.microsoft.com/office/drawing/2014/main" id="{2BB76F87-3BB1-4DFD-8B62-24F17DCE8326}"/>
              </a:ext>
            </a:extLst>
          </p:cNvPr>
          <p:cNvSpPr txBox="1"/>
          <p:nvPr/>
        </p:nvSpPr>
        <p:spPr>
          <a:xfrm>
            <a:off x="1051339" y="3531265"/>
            <a:ext cx="7586223" cy="400110"/>
          </a:xfrm>
          <a:prstGeom prst="rect">
            <a:avLst/>
          </a:prstGeom>
          <a:noFill/>
        </p:spPr>
        <p:txBody>
          <a:bodyPr wrap="square" rtlCol="0">
            <a:spAutoFit/>
          </a:bodyPr>
          <a:lstStyle/>
          <a:p>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簇内节点可同时周期性地进入睡眠状态和活跃状态</a:t>
            </a:r>
          </a:p>
        </p:txBody>
      </p:sp>
      <p:sp>
        <p:nvSpPr>
          <p:cNvPr id="13" name="文本框 12">
            <a:extLst>
              <a:ext uri="{FF2B5EF4-FFF2-40B4-BE49-F238E27FC236}">
                <a16:creationId xmlns:a16="http://schemas.microsoft.com/office/drawing/2014/main" id="{FB44DF46-772D-4619-AE41-3EA1AC1BC1BA}"/>
              </a:ext>
            </a:extLst>
          </p:cNvPr>
          <p:cNvSpPr txBox="1"/>
          <p:nvPr/>
        </p:nvSpPr>
        <p:spPr>
          <a:xfrm>
            <a:off x="586621" y="4021168"/>
            <a:ext cx="8202389" cy="461665"/>
          </a:xfrm>
          <a:prstGeom prst="rect">
            <a:avLst/>
          </a:prstGeom>
          <a:noFill/>
        </p:spPr>
        <p:txBody>
          <a:bodyPr wrap="square" rtlCol="0">
            <a:spAutoFit/>
          </a:bodyPr>
          <a:lstStyle/>
          <a:p>
            <a:pPr marL="457200" indent="-457200">
              <a:buFont typeface="+mj-lt"/>
              <a:buAutoNum type="alphaLcParenR" startAt="2"/>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整个周期可以表示为</a:t>
            </a:r>
          </a:p>
        </p:txBody>
      </p:sp>
      <p:sp>
        <p:nvSpPr>
          <p:cNvPr id="14" name="矩形 13">
            <a:extLst>
              <a:ext uri="{FF2B5EF4-FFF2-40B4-BE49-F238E27FC236}">
                <a16:creationId xmlns:a16="http://schemas.microsoft.com/office/drawing/2014/main" id="{9DDE8D5C-1B39-4046-B46F-8CCD688D6A18}"/>
              </a:ext>
            </a:extLst>
          </p:cNvPr>
          <p:cNvSpPr/>
          <p:nvPr/>
        </p:nvSpPr>
        <p:spPr>
          <a:xfrm>
            <a:off x="1333147" y="4709816"/>
            <a:ext cx="1900143" cy="548112"/>
          </a:xfrm>
          <a:prstGeom prst="rect">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监听时间</a:t>
            </a:r>
          </a:p>
        </p:txBody>
      </p:sp>
      <p:sp>
        <p:nvSpPr>
          <p:cNvPr id="15" name="矩形 14">
            <a:extLst>
              <a:ext uri="{FF2B5EF4-FFF2-40B4-BE49-F238E27FC236}">
                <a16:creationId xmlns:a16="http://schemas.microsoft.com/office/drawing/2014/main" id="{4B331E0B-BE1C-4320-8954-CFD14028A3C4}"/>
              </a:ext>
            </a:extLst>
          </p:cNvPr>
          <p:cNvSpPr/>
          <p:nvPr/>
        </p:nvSpPr>
        <p:spPr>
          <a:xfrm>
            <a:off x="3233290" y="4709816"/>
            <a:ext cx="3772421" cy="548112"/>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睡眠时间</a:t>
            </a:r>
          </a:p>
        </p:txBody>
      </p:sp>
      <p:grpSp>
        <p:nvGrpSpPr>
          <p:cNvPr id="5" name="组合 4">
            <a:extLst>
              <a:ext uri="{FF2B5EF4-FFF2-40B4-BE49-F238E27FC236}">
                <a16:creationId xmlns:a16="http://schemas.microsoft.com/office/drawing/2014/main" id="{756D861F-E0FC-410B-8939-2FF271391A65}"/>
              </a:ext>
            </a:extLst>
          </p:cNvPr>
          <p:cNvGrpSpPr/>
          <p:nvPr/>
        </p:nvGrpSpPr>
        <p:grpSpPr>
          <a:xfrm>
            <a:off x="630714" y="4648752"/>
            <a:ext cx="7141232" cy="1031581"/>
            <a:chOff x="630714" y="4648752"/>
            <a:chExt cx="7141232" cy="1031581"/>
          </a:xfrm>
        </p:grpSpPr>
        <p:sp>
          <p:nvSpPr>
            <p:cNvPr id="16" name="文本框 15">
              <a:extLst>
                <a:ext uri="{FF2B5EF4-FFF2-40B4-BE49-F238E27FC236}">
                  <a16:creationId xmlns:a16="http://schemas.microsoft.com/office/drawing/2014/main" id="{E8CD520A-4FD1-4B80-B80B-F63039D18F0D}"/>
                </a:ext>
              </a:extLst>
            </p:cNvPr>
            <p:cNvSpPr txBox="1"/>
            <p:nvPr/>
          </p:nvSpPr>
          <p:spPr>
            <a:xfrm>
              <a:off x="630714" y="4714601"/>
              <a:ext cx="841250" cy="461665"/>
            </a:xfrm>
            <a:prstGeom prst="rect">
              <a:avLst/>
            </a:prstGeom>
            <a:noFill/>
          </p:spPr>
          <p:txBody>
            <a:bodyPr wrap="square" rtlCol="0">
              <a:spAutoFit/>
            </a:bodyPr>
            <a:lstStyle/>
            <a:p>
              <a:pPr algn="ctr" eaLnBrk="0" hangingPunct="0"/>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E5E9475A-50FA-444D-BCDD-E8531867ED43}"/>
                </a:ext>
              </a:extLst>
            </p:cNvPr>
            <p:cNvSpPr txBox="1"/>
            <p:nvPr/>
          </p:nvSpPr>
          <p:spPr>
            <a:xfrm>
              <a:off x="6930696" y="4648752"/>
              <a:ext cx="841250" cy="461665"/>
            </a:xfrm>
            <a:prstGeom prst="rect">
              <a:avLst/>
            </a:prstGeom>
            <a:noFill/>
          </p:spPr>
          <p:txBody>
            <a:bodyPr wrap="square" rtlCol="0">
              <a:spAutoFit/>
            </a:bodyPr>
            <a:lstStyle/>
            <a:p>
              <a:pPr algn="ctr" eaLnBrk="0" hangingPunct="0"/>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 name="直接连接符 5">
              <a:extLst>
                <a:ext uri="{FF2B5EF4-FFF2-40B4-BE49-F238E27FC236}">
                  <a16:creationId xmlns:a16="http://schemas.microsoft.com/office/drawing/2014/main" id="{2C75D630-71E6-4008-BE40-D85E3A9EE4CB}"/>
                </a:ext>
              </a:extLst>
            </p:cNvPr>
            <p:cNvCxnSpPr/>
            <p:nvPr/>
          </p:nvCxnSpPr>
          <p:spPr>
            <a:xfrm>
              <a:off x="7005711" y="5359791"/>
              <a:ext cx="0" cy="21570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EF60F63-6D44-4F30-834D-7680411C40AB}"/>
                </a:ext>
              </a:extLst>
            </p:cNvPr>
            <p:cNvCxnSpPr/>
            <p:nvPr/>
          </p:nvCxnSpPr>
          <p:spPr>
            <a:xfrm>
              <a:off x="1333147" y="5359791"/>
              <a:ext cx="0" cy="21570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90987E6-69DA-43DA-9959-1A7D6BB12A28}"/>
                </a:ext>
              </a:extLst>
            </p:cNvPr>
            <p:cNvCxnSpPr>
              <a:cxnSpLocks/>
            </p:cNvCxnSpPr>
            <p:nvPr/>
          </p:nvCxnSpPr>
          <p:spPr>
            <a:xfrm>
              <a:off x="1335037" y="5477021"/>
              <a:ext cx="2191265" cy="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AD6EAFD-8822-4F99-AAA9-259045435BBE}"/>
                </a:ext>
              </a:extLst>
            </p:cNvPr>
            <p:cNvCxnSpPr>
              <a:cxnSpLocks/>
            </p:cNvCxnSpPr>
            <p:nvPr/>
          </p:nvCxnSpPr>
          <p:spPr>
            <a:xfrm flipH="1">
              <a:off x="4814446" y="5477021"/>
              <a:ext cx="2191265" cy="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6FB22ED-3A47-44FA-BAC9-1D44C4180C57}"/>
                </a:ext>
              </a:extLst>
            </p:cNvPr>
            <p:cNvSpPr txBox="1"/>
            <p:nvPr/>
          </p:nvSpPr>
          <p:spPr>
            <a:xfrm>
              <a:off x="3706141" y="5249446"/>
              <a:ext cx="767386" cy="430887"/>
            </a:xfrm>
            <a:prstGeom prst="rect">
              <a:avLst/>
            </a:prstGeom>
            <a:noFill/>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周期</a:t>
              </a:r>
            </a:p>
          </p:txBody>
        </p:sp>
      </p:grpSp>
      <p:grpSp>
        <p:nvGrpSpPr>
          <p:cNvPr id="30" name="组合 29">
            <a:extLst>
              <a:ext uri="{FF2B5EF4-FFF2-40B4-BE49-F238E27FC236}">
                <a16:creationId xmlns:a16="http://schemas.microsoft.com/office/drawing/2014/main" id="{4361A5F1-C0C9-4120-BC18-0453B71D6064}"/>
              </a:ext>
            </a:extLst>
          </p:cNvPr>
          <p:cNvGrpSpPr/>
          <p:nvPr/>
        </p:nvGrpSpPr>
        <p:grpSpPr>
          <a:xfrm>
            <a:off x="1259306" y="5794588"/>
            <a:ext cx="4172217" cy="890997"/>
            <a:chOff x="1333146" y="5757386"/>
            <a:chExt cx="4172217" cy="890997"/>
          </a:xfrm>
        </p:grpSpPr>
        <p:sp>
          <p:nvSpPr>
            <p:cNvPr id="24" name="文本框 23">
              <a:extLst>
                <a:ext uri="{FF2B5EF4-FFF2-40B4-BE49-F238E27FC236}">
                  <a16:creationId xmlns:a16="http://schemas.microsoft.com/office/drawing/2014/main" id="{1257DE9F-2794-4DB1-A6E4-2AD25C6C42E0}"/>
                </a:ext>
              </a:extLst>
            </p:cNvPr>
            <p:cNvSpPr txBox="1"/>
            <p:nvPr/>
          </p:nvSpPr>
          <p:spPr>
            <a:xfrm>
              <a:off x="1333146" y="5960697"/>
              <a:ext cx="3187271" cy="430887"/>
            </a:xfrm>
            <a:prstGeom prst="rect">
              <a:avLst/>
            </a:prstGeom>
            <a:noFill/>
          </p:spPr>
          <p:txBody>
            <a:bodyPr wrap="square" rtlCol="0">
              <a:spAutoFit/>
            </a:bodyPr>
            <a:lstStyle/>
            <a:p>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占空比</a:t>
              </a:r>
              <a:r>
                <a:rPr lang="en-US" altLang="zh-CN" sz="22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2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5" name="直接连接符 24">
              <a:extLst>
                <a:ext uri="{FF2B5EF4-FFF2-40B4-BE49-F238E27FC236}">
                  <a16:creationId xmlns:a16="http://schemas.microsoft.com/office/drawing/2014/main" id="{E077BC87-3FDE-45C4-9E2A-F863D0DCDA70}"/>
                </a:ext>
              </a:extLst>
            </p:cNvPr>
            <p:cNvCxnSpPr>
              <a:cxnSpLocks/>
            </p:cNvCxnSpPr>
            <p:nvPr/>
          </p:nvCxnSpPr>
          <p:spPr>
            <a:xfrm>
              <a:off x="2610508" y="6196818"/>
              <a:ext cx="2768040"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8870B3F-E6A0-4644-89EA-130CEC559AA6}"/>
                </a:ext>
              </a:extLst>
            </p:cNvPr>
            <p:cNvSpPr txBox="1"/>
            <p:nvPr/>
          </p:nvSpPr>
          <p:spPr>
            <a:xfrm>
              <a:off x="3266177" y="5757386"/>
              <a:ext cx="1456702" cy="430887"/>
            </a:xfrm>
            <a:prstGeom prst="rect">
              <a:avLst/>
            </a:prstGeom>
            <a:noFill/>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监听时间</a:t>
              </a:r>
            </a:p>
          </p:txBody>
        </p:sp>
        <p:sp>
          <p:nvSpPr>
            <p:cNvPr id="29" name="文本框 28">
              <a:extLst>
                <a:ext uri="{FF2B5EF4-FFF2-40B4-BE49-F238E27FC236}">
                  <a16:creationId xmlns:a16="http://schemas.microsoft.com/office/drawing/2014/main" id="{704F7B2F-1895-4AC4-BD9F-A2ED9B29F967}"/>
                </a:ext>
              </a:extLst>
            </p:cNvPr>
            <p:cNvSpPr txBox="1"/>
            <p:nvPr/>
          </p:nvSpPr>
          <p:spPr>
            <a:xfrm>
              <a:off x="2483692" y="6217496"/>
              <a:ext cx="3021671" cy="430887"/>
            </a:xfrm>
            <a:prstGeom prst="rect">
              <a:avLst/>
            </a:prstGeom>
            <a:noFill/>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监听时间</a:t>
              </a:r>
              <a:r>
                <a:rPr lang="en-US" altLang="zh-CN" sz="22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睡眠时间</a:t>
              </a:r>
            </a:p>
          </p:txBody>
        </p:sp>
      </p:grpSp>
    </p:spTree>
    <p:extLst>
      <p:ext uri="{BB962C8B-B14F-4D97-AF65-F5344CB8AC3E}">
        <p14:creationId xmlns:p14="http://schemas.microsoft.com/office/powerpoint/2010/main" val="168137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up)">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ppt_y</p:attrName>
                                        </p:attrNameLst>
                                      </p:cBhvr>
                                      <p:tavLst>
                                        <p:tav tm="0">
                                          <p:val>
                                            <p:strVal val="#ppt_y+#ppt_h*1.125000"/>
                                          </p:val>
                                        </p:tav>
                                        <p:tav tm="100000">
                                          <p:val>
                                            <p:strVal val="#ppt_y"/>
                                          </p:val>
                                        </p:tav>
                                      </p:tavLst>
                                    </p:anim>
                                    <p:animEffect transition="in" filter="wipe(up)">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0" grpId="0"/>
      <p:bldP spid="11" grpId="0"/>
      <p:bldP spid="12" grpId="0"/>
      <p:bldP spid="13" grpId="0"/>
      <p:bldP spid="14"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D8F69-3761-95BE-F797-FB5109CCF4B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40BB82-5EB3-E0EA-D6CE-D5269A0D6CF4}"/>
              </a:ext>
            </a:extLst>
          </p:cNvPr>
          <p:cNvSpPr>
            <a:spLocks noGrp="1"/>
          </p:cNvSpPr>
          <p:nvPr>
            <p:ph type="sldNum" sz="quarter" idx="12"/>
          </p:nvPr>
        </p:nvSpPr>
        <p:spPr>
          <a:xfrm>
            <a:off x="8173328" y="6356350"/>
            <a:ext cx="740065" cy="365125"/>
          </a:xfrm>
        </p:spPr>
        <p:txBody>
          <a:bodyPr/>
          <a:lstStyle/>
          <a:p>
            <a:fld id="{E663D701-F6D3-45BB-89CD-EE32AA93FC3C}" type="slidenum">
              <a:rPr lang="zh-CN" altLang="en-US" smtClean="0"/>
              <a:t>52</a:t>
            </a:fld>
            <a:endParaRPr lang="zh-CN" altLang="en-US" dirty="0"/>
          </a:p>
        </p:txBody>
      </p:sp>
      <p:sp>
        <p:nvSpPr>
          <p:cNvPr id="8" name="文本框 7">
            <a:extLst>
              <a:ext uri="{FF2B5EF4-FFF2-40B4-BE49-F238E27FC236}">
                <a16:creationId xmlns:a16="http://schemas.microsoft.com/office/drawing/2014/main" id="{4FE43808-8937-F2B8-59B3-4D28C4960BF5}"/>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4B56FAD4-A553-9BA1-351F-862E1B56D949}"/>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4-3. S-MAC</a:t>
            </a:r>
            <a:r>
              <a:rPr lang="zh-CN" altLang="en-US" sz="2800" dirty="0">
                <a:solidFill>
                  <a:schemeClr val="tx1"/>
                </a:solidFill>
                <a:effectLst/>
                <a:latin typeface="微软雅黑" panose="020B0503020204020204" pitchFamily="34" charset="-122"/>
                <a:ea typeface="微软雅黑" panose="020B0503020204020204" pitchFamily="34" charset="-122"/>
              </a:rPr>
              <a:t>协议</a:t>
            </a:r>
          </a:p>
        </p:txBody>
      </p:sp>
      <p:sp>
        <p:nvSpPr>
          <p:cNvPr id="2" name="文本框 1">
            <a:extLst>
              <a:ext uri="{FF2B5EF4-FFF2-40B4-BE49-F238E27FC236}">
                <a16:creationId xmlns:a16="http://schemas.microsoft.com/office/drawing/2014/main" id="{4E619B83-D2DC-4E2A-83DF-D8865AB55196}"/>
              </a:ext>
            </a:extLst>
          </p:cNvPr>
          <p:cNvSpPr txBox="1"/>
          <p:nvPr/>
        </p:nvSpPr>
        <p:spPr>
          <a:xfrm>
            <a:off x="256032" y="1347636"/>
            <a:ext cx="2154233" cy="492443"/>
          </a:xfrm>
          <a:prstGeom prst="rect">
            <a:avLst/>
          </a:prstGeom>
          <a:noFill/>
        </p:spPr>
        <p:txBody>
          <a:bodyPr wrap="square" rtlCol="0">
            <a:spAutoFit/>
          </a:bodyPr>
          <a:lstStyle/>
          <a:p>
            <a:pPr marL="342900" indent="-342900">
              <a:buFont typeface="+mj-ea"/>
              <a:buAutoNum type="circleNumDbPlain"/>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 核心</a:t>
            </a:r>
          </a:p>
        </p:txBody>
      </p:sp>
      <p:sp>
        <p:nvSpPr>
          <p:cNvPr id="9" name="文本框 8">
            <a:extLst>
              <a:ext uri="{FF2B5EF4-FFF2-40B4-BE49-F238E27FC236}">
                <a16:creationId xmlns:a16="http://schemas.microsoft.com/office/drawing/2014/main" id="{42AE340D-83E7-408E-9F50-089B99ECB976}"/>
              </a:ext>
            </a:extLst>
          </p:cNvPr>
          <p:cNvSpPr txBox="1"/>
          <p:nvPr/>
        </p:nvSpPr>
        <p:spPr>
          <a:xfrm>
            <a:off x="586623" y="1884399"/>
            <a:ext cx="820238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引入周期性睡眠机制，降低无线传感器网络节点的能量消耗</a:t>
            </a:r>
          </a:p>
        </p:txBody>
      </p:sp>
      <p:sp>
        <p:nvSpPr>
          <p:cNvPr id="10" name="文本框 9">
            <a:extLst>
              <a:ext uri="{FF2B5EF4-FFF2-40B4-BE49-F238E27FC236}">
                <a16:creationId xmlns:a16="http://schemas.microsoft.com/office/drawing/2014/main" id="{627B13E8-E344-458A-8918-540E79AC4DC9}"/>
              </a:ext>
            </a:extLst>
          </p:cNvPr>
          <p:cNvSpPr txBox="1"/>
          <p:nvPr/>
        </p:nvSpPr>
        <p:spPr>
          <a:xfrm>
            <a:off x="256031" y="2400102"/>
            <a:ext cx="2154233" cy="492443"/>
          </a:xfrm>
          <a:prstGeom prst="rect">
            <a:avLst/>
          </a:prstGeom>
          <a:noFill/>
        </p:spPr>
        <p:txBody>
          <a:bodyPr wrap="square" rtlCol="0">
            <a:spAutoFit/>
          </a:bodyPr>
          <a:lstStyle/>
          <a:p>
            <a:pPr marL="514350" indent="-514350">
              <a:buFont typeface="+mj-ea"/>
              <a:buAutoNum type="circleNumDbPlain" startAt="2"/>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主要步骤</a:t>
            </a:r>
          </a:p>
        </p:txBody>
      </p:sp>
      <p:sp>
        <p:nvSpPr>
          <p:cNvPr id="11" name="文本框 10">
            <a:extLst>
              <a:ext uri="{FF2B5EF4-FFF2-40B4-BE49-F238E27FC236}">
                <a16:creationId xmlns:a16="http://schemas.microsoft.com/office/drawing/2014/main" id="{E9E43123-D130-4E1F-A347-9712604161E2}"/>
              </a:ext>
            </a:extLst>
          </p:cNvPr>
          <p:cNvSpPr txBox="1"/>
          <p:nvPr/>
        </p:nvSpPr>
        <p:spPr>
          <a:xfrm>
            <a:off x="586620" y="2892545"/>
            <a:ext cx="8202389" cy="1135054"/>
          </a:xfrm>
          <a:prstGeom prst="rect">
            <a:avLst/>
          </a:prstGeom>
          <a:noFill/>
        </p:spPr>
        <p:txBody>
          <a:bodyPr wrap="square" rtlCol="0">
            <a:spAutoFit/>
          </a:bodyPr>
          <a:lstStyle/>
          <a:p>
            <a:pPr marL="457200" indent="-457200">
              <a:lnSpc>
                <a:spcPct val="150000"/>
              </a:lnSpc>
              <a:buFont typeface="+mj-lt"/>
              <a:buAutoNum type="alphaLcParenR" startAt="3"/>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在监听时间，所有的节点检查是否有业务发送并监听是否有业务到达。</a:t>
            </a:r>
          </a:p>
        </p:txBody>
      </p:sp>
      <p:sp>
        <p:nvSpPr>
          <p:cNvPr id="13" name="文本框 12">
            <a:extLst>
              <a:ext uri="{FF2B5EF4-FFF2-40B4-BE49-F238E27FC236}">
                <a16:creationId xmlns:a16="http://schemas.microsoft.com/office/drawing/2014/main" id="{FB44DF46-772D-4619-AE41-3EA1AC1BC1BA}"/>
              </a:ext>
            </a:extLst>
          </p:cNvPr>
          <p:cNvSpPr txBox="1"/>
          <p:nvPr/>
        </p:nvSpPr>
        <p:spPr>
          <a:xfrm>
            <a:off x="1130572" y="4082710"/>
            <a:ext cx="7446031" cy="1884618"/>
          </a:xfrm>
          <a:prstGeom prst="rect">
            <a:avLst/>
          </a:prstGeom>
          <a:noFill/>
        </p:spPr>
        <p:txBody>
          <a:bodyPr wrap="square" rtlCol="0">
            <a:spAutoFit/>
          </a:bodyPr>
          <a:lstStyle/>
          <a:p>
            <a:pPr marL="457200" indent="-457200">
              <a:lnSpc>
                <a:spcPct val="150000"/>
              </a:lnSpc>
              <a:buFont typeface="+mj-lt"/>
              <a:buAutoNum type="alphaLcPeriod"/>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若有发送需求，则生成</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RTS</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竞争信道，包含需要的时长</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NAV</a:t>
            </a:r>
          </a:p>
          <a:p>
            <a:pPr marL="457200" indent="-457200">
              <a:lnSpc>
                <a:spcPct val="150000"/>
              </a:lnSpc>
              <a:buFont typeface="+mj-lt"/>
              <a:buAutoNum type="alphaLcPeriod"/>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若无发送需求，则监听是否有针对自己的</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RTS</a:t>
            </a:r>
          </a:p>
          <a:p>
            <a:pPr marL="971550" lvl="1" indent="-514350">
              <a:lnSpc>
                <a:spcPct val="150000"/>
              </a:lnSpc>
              <a:buFont typeface="+mj-lt"/>
              <a:buAutoNum type="romanUcPeriod"/>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若有，则发送</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CTS</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并等待数据发送，之后返回</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ACK</a:t>
            </a:r>
          </a:p>
          <a:p>
            <a:pPr marL="971550" lvl="1" indent="-514350">
              <a:lnSpc>
                <a:spcPct val="150000"/>
              </a:lnSpc>
              <a:buFont typeface="+mj-lt"/>
              <a:buAutoNum type="romanUcPeriod"/>
            </a:pP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若没有则监听时间结束后进入睡眠状态</a:t>
            </a:r>
          </a:p>
        </p:txBody>
      </p:sp>
      <p:sp>
        <p:nvSpPr>
          <p:cNvPr id="26" name="文本框 25">
            <a:extLst>
              <a:ext uri="{FF2B5EF4-FFF2-40B4-BE49-F238E27FC236}">
                <a16:creationId xmlns:a16="http://schemas.microsoft.com/office/drawing/2014/main" id="{6CFA762A-2B6F-4CBF-9556-D108AEB1DC77}"/>
              </a:ext>
            </a:extLst>
          </p:cNvPr>
          <p:cNvSpPr txBox="1"/>
          <p:nvPr/>
        </p:nvSpPr>
        <p:spPr>
          <a:xfrm>
            <a:off x="586620" y="5871311"/>
            <a:ext cx="8202389" cy="581057"/>
          </a:xfrm>
          <a:prstGeom prst="rect">
            <a:avLst/>
          </a:prstGeom>
          <a:noFill/>
        </p:spPr>
        <p:txBody>
          <a:bodyPr wrap="square" rtlCol="0">
            <a:spAutoFit/>
          </a:bodyPr>
          <a:lstStyle/>
          <a:p>
            <a:pPr marL="457200" indent="-457200">
              <a:lnSpc>
                <a:spcPct val="150000"/>
              </a:lnSpc>
              <a:buFont typeface="+mj-lt"/>
              <a:buAutoNum type="alphaLcParenR" startAt="4"/>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到达睡眠时间，所有节点进入睡眠状态。</a:t>
            </a:r>
          </a:p>
        </p:txBody>
      </p:sp>
    </p:spTree>
    <p:extLst>
      <p:ext uri="{BB962C8B-B14F-4D97-AF65-F5344CB8AC3E}">
        <p14:creationId xmlns:p14="http://schemas.microsoft.com/office/powerpoint/2010/main" val="184752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D8F69-3761-95BE-F797-FB5109CCF4B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40BB82-5EB3-E0EA-D6CE-D5269A0D6CF4}"/>
              </a:ext>
            </a:extLst>
          </p:cNvPr>
          <p:cNvSpPr>
            <a:spLocks noGrp="1"/>
          </p:cNvSpPr>
          <p:nvPr>
            <p:ph type="sldNum" sz="quarter" idx="12"/>
          </p:nvPr>
        </p:nvSpPr>
        <p:spPr>
          <a:xfrm>
            <a:off x="8173328" y="6356350"/>
            <a:ext cx="740065" cy="365125"/>
          </a:xfrm>
        </p:spPr>
        <p:txBody>
          <a:bodyPr/>
          <a:lstStyle/>
          <a:p>
            <a:fld id="{E663D701-F6D3-45BB-89CD-EE32AA93FC3C}" type="slidenum">
              <a:rPr lang="zh-CN" altLang="en-US" smtClean="0"/>
              <a:t>53</a:t>
            </a:fld>
            <a:endParaRPr lang="zh-CN" altLang="en-US" dirty="0"/>
          </a:p>
        </p:txBody>
      </p:sp>
      <p:sp>
        <p:nvSpPr>
          <p:cNvPr id="8" name="文本框 7">
            <a:extLst>
              <a:ext uri="{FF2B5EF4-FFF2-40B4-BE49-F238E27FC236}">
                <a16:creationId xmlns:a16="http://schemas.microsoft.com/office/drawing/2014/main" id="{4FE43808-8937-F2B8-59B3-4D28C4960BF5}"/>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4B56FAD4-A553-9BA1-351F-862E1B56D949}"/>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4-3. S-MAC</a:t>
            </a:r>
            <a:r>
              <a:rPr lang="zh-CN" altLang="en-US" sz="2800" dirty="0">
                <a:solidFill>
                  <a:schemeClr val="tx1"/>
                </a:solidFill>
                <a:effectLst/>
                <a:latin typeface="微软雅黑" panose="020B0503020204020204" pitchFamily="34" charset="-122"/>
                <a:ea typeface="微软雅黑" panose="020B0503020204020204" pitchFamily="34" charset="-122"/>
              </a:rPr>
              <a:t>协议</a:t>
            </a:r>
          </a:p>
        </p:txBody>
      </p:sp>
      <p:sp>
        <p:nvSpPr>
          <p:cNvPr id="2" name="文本框 1">
            <a:extLst>
              <a:ext uri="{FF2B5EF4-FFF2-40B4-BE49-F238E27FC236}">
                <a16:creationId xmlns:a16="http://schemas.microsoft.com/office/drawing/2014/main" id="{4E619B83-D2DC-4E2A-83DF-D8865AB55196}"/>
              </a:ext>
            </a:extLst>
          </p:cNvPr>
          <p:cNvSpPr txBox="1"/>
          <p:nvPr/>
        </p:nvSpPr>
        <p:spPr>
          <a:xfrm>
            <a:off x="256032" y="1347636"/>
            <a:ext cx="2154233" cy="492443"/>
          </a:xfrm>
          <a:prstGeom prst="rect">
            <a:avLst/>
          </a:prstGeom>
          <a:noFill/>
        </p:spPr>
        <p:txBody>
          <a:bodyPr wrap="square" rtlCol="0">
            <a:spAutoFit/>
          </a:bodyPr>
          <a:lstStyle/>
          <a:p>
            <a:pPr marL="514350" indent="-514350">
              <a:buFont typeface="+mj-ea"/>
              <a:buAutoNum type="circleNumDbPlain" startAt="3"/>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 特点</a:t>
            </a:r>
          </a:p>
        </p:txBody>
      </p:sp>
      <p:sp>
        <p:nvSpPr>
          <p:cNvPr id="9" name="文本框 8">
            <a:extLst>
              <a:ext uri="{FF2B5EF4-FFF2-40B4-BE49-F238E27FC236}">
                <a16:creationId xmlns:a16="http://schemas.microsoft.com/office/drawing/2014/main" id="{42AE340D-83E7-408E-9F50-089B99ECB976}"/>
              </a:ext>
            </a:extLst>
          </p:cNvPr>
          <p:cNvSpPr txBox="1"/>
          <p:nvPr/>
        </p:nvSpPr>
        <p:spPr>
          <a:xfrm>
            <a:off x="586619" y="1956065"/>
            <a:ext cx="8202389" cy="2797048"/>
          </a:xfrm>
          <a:prstGeom prst="rect">
            <a:avLst/>
          </a:prstGeom>
          <a:noFill/>
        </p:spPr>
        <p:txBody>
          <a:bodyPr wrap="square" rtlCol="0">
            <a:spAutoFit/>
          </a:bodyPr>
          <a:lstStyle/>
          <a:p>
            <a:pPr marL="457200" indent="-457200">
              <a:lnSpc>
                <a:spcPct val="150000"/>
              </a:lnSpc>
              <a:buFont typeface="+mj-lt"/>
              <a:buAutoNum type="alphaLcParen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通过集体睡眠和监听降低整体能量消耗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ct val="150000"/>
              </a:lnSpc>
              <a:buFont typeface="+mj-lt"/>
              <a:buAutoNum type="alphaLcParen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占空比普遍很小</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(5%-20%)</a:t>
            </a:r>
          </a:p>
          <a:p>
            <a:pPr marL="457200" indent="-457200">
              <a:lnSpc>
                <a:spcPct val="150000"/>
              </a:lnSpc>
              <a:buFont typeface="+mj-lt"/>
              <a:buAutoNum type="alphaLcParen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利用</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RTS/CTS</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机制降低数据碰撞概率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ct val="150000"/>
              </a:lnSpc>
              <a:buFont typeface="+mj-lt"/>
              <a:buAutoNum type="alphaLcParen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对同步要求高</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节能优先、周期固定、简单易实现、均衡节能和性能</a:t>
            </a:r>
          </a:p>
        </p:txBody>
      </p:sp>
      <p:sp>
        <p:nvSpPr>
          <p:cNvPr id="26" name="文本框 25">
            <a:extLst>
              <a:ext uri="{FF2B5EF4-FFF2-40B4-BE49-F238E27FC236}">
                <a16:creationId xmlns:a16="http://schemas.microsoft.com/office/drawing/2014/main" id="{6CFA762A-2B6F-4CBF-9556-D108AEB1DC77}"/>
              </a:ext>
            </a:extLst>
          </p:cNvPr>
          <p:cNvSpPr txBox="1"/>
          <p:nvPr/>
        </p:nvSpPr>
        <p:spPr>
          <a:xfrm>
            <a:off x="847746" y="5950327"/>
            <a:ext cx="5909658" cy="461665"/>
          </a:xfrm>
          <a:prstGeom prst="rect">
            <a:avLst/>
          </a:prstGeom>
          <a:solidFill>
            <a:schemeClr val="accent5">
              <a:lumMod val="40000"/>
              <a:lumOff val="60000"/>
            </a:schemeClr>
          </a:solidFill>
          <a:ln w="28575">
            <a:solidFill>
              <a:schemeClr val="tx1"/>
            </a:solidFill>
          </a:ln>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如何修改</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S-MAC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协议？修改其哪一方面？</a:t>
            </a:r>
          </a:p>
        </p:txBody>
      </p:sp>
    </p:spTree>
    <p:extLst>
      <p:ext uri="{BB962C8B-B14F-4D97-AF65-F5344CB8AC3E}">
        <p14:creationId xmlns:p14="http://schemas.microsoft.com/office/powerpoint/2010/main" val="393939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D8F69-3761-95BE-F797-FB5109CCF4B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40BB82-5EB3-E0EA-D6CE-D5269A0D6CF4}"/>
              </a:ext>
            </a:extLst>
          </p:cNvPr>
          <p:cNvSpPr>
            <a:spLocks noGrp="1"/>
          </p:cNvSpPr>
          <p:nvPr>
            <p:ph type="sldNum" sz="quarter" idx="12"/>
          </p:nvPr>
        </p:nvSpPr>
        <p:spPr/>
        <p:txBody>
          <a:bodyPr/>
          <a:lstStyle/>
          <a:p>
            <a:fld id="{E663D701-F6D3-45BB-89CD-EE32AA93FC3C}" type="slidenum">
              <a:rPr lang="zh-CN" altLang="en-US" smtClean="0"/>
              <a:t>54</a:t>
            </a:fld>
            <a:endParaRPr lang="zh-CN" altLang="en-US" dirty="0"/>
          </a:p>
        </p:txBody>
      </p:sp>
      <p:sp>
        <p:nvSpPr>
          <p:cNvPr id="8" name="文本框 7">
            <a:extLst>
              <a:ext uri="{FF2B5EF4-FFF2-40B4-BE49-F238E27FC236}">
                <a16:creationId xmlns:a16="http://schemas.microsoft.com/office/drawing/2014/main" id="{4FE43808-8937-F2B8-59B3-4D28C4960BF5}"/>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4B56FAD4-A553-9BA1-351F-862E1B56D949}"/>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4-4. T-MAC</a:t>
            </a:r>
            <a:r>
              <a:rPr lang="zh-CN" altLang="en-US" sz="2800" dirty="0">
                <a:solidFill>
                  <a:schemeClr val="tx1"/>
                </a:solidFill>
                <a:effectLst/>
                <a:latin typeface="微软雅黑" panose="020B0503020204020204" pitchFamily="34" charset="-122"/>
                <a:ea typeface="微软雅黑" panose="020B0503020204020204" pitchFamily="34" charset="-122"/>
              </a:rPr>
              <a:t>协议 </a:t>
            </a:r>
            <a:r>
              <a:rPr lang="en-US" altLang="zh-CN" sz="2800" dirty="0">
                <a:solidFill>
                  <a:schemeClr val="tx1"/>
                </a:solidFill>
                <a:effectLst/>
                <a:latin typeface="微软雅黑" panose="020B0503020204020204" pitchFamily="34" charset="-122"/>
                <a:ea typeface="微软雅黑" panose="020B0503020204020204" pitchFamily="34" charset="-122"/>
              </a:rPr>
              <a:t>(Timeout-MAC)</a:t>
            </a:r>
            <a:endParaRPr lang="zh-CN" altLang="en-US" sz="2800" dirty="0">
              <a:solidFill>
                <a:schemeClr val="tx1"/>
              </a:solidFill>
              <a:effectLst/>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E619B83-D2DC-4E2A-83DF-D8865AB55196}"/>
              </a:ext>
            </a:extLst>
          </p:cNvPr>
          <p:cNvSpPr txBox="1"/>
          <p:nvPr/>
        </p:nvSpPr>
        <p:spPr>
          <a:xfrm>
            <a:off x="256032" y="1347636"/>
            <a:ext cx="2154233" cy="492443"/>
          </a:xfrm>
          <a:prstGeom prst="rect">
            <a:avLst/>
          </a:prstGeom>
          <a:noFill/>
        </p:spPr>
        <p:txBody>
          <a:bodyPr wrap="square" rtlCol="0">
            <a:spAutoFit/>
          </a:bodyPr>
          <a:lstStyle/>
          <a:p>
            <a:pPr marL="342900" indent="-342900">
              <a:buFont typeface="+mj-ea"/>
              <a:buAutoNum type="circleNumDbPlain"/>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 核心</a:t>
            </a:r>
          </a:p>
        </p:txBody>
      </p:sp>
      <p:sp>
        <p:nvSpPr>
          <p:cNvPr id="9" name="文本框 8">
            <a:extLst>
              <a:ext uri="{FF2B5EF4-FFF2-40B4-BE49-F238E27FC236}">
                <a16:creationId xmlns:a16="http://schemas.microsoft.com/office/drawing/2014/main" id="{42AE340D-83E7-408E-9F50-089B99ECB976}"/>
              </a:ext>
            </a:extLst>
          </p:cNvPr>
          <p:cNvSpPr txBox="1"/>
          <p:nvPr/>
        </p:nvSpPr>
        <p:spPr>
          <a:xfrm>
            <a:off x="586623" y="1884399"/>
            <a:ext cx="820238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各节点可根据业务情况灵活进入睡眠状态，降低能耗需求</a:t>
            </a:r>
          </a:p>
        </p:txBody>
      </p:sp>
      <p:sp>
        <p:nvSpPr>
          <p:cNvPr id="10" name="文本框 9">
            <a:extLst>
              <a:ext uri="{FF2B5EF4-FFF2-40B4-BE49-F238E27FC236}">
                <a16:creationId xmlns:a16="http://schemas.microsoft.com/office/drawing/2014/main" id="{627B13E8-E344-458A-8918-540E79AC4DC9}"/>
              </a:ext>
            </a:extLst>
          </p:cNvPr>
          <p:cNvSpPr txBox="1"/>
          <p:nvPr/>
        </p:nvSpPr>
        <p:spPr>
          <a:xfrm>
            <a:off x="256031" y="2400102"/>
            <a:ext cx="2154233" cy="492443"/>
          </a:xfrm>
          <a:prstGeom prst="rect">
            <a:avLst/>
          </a:prstGeom>
          <a:noFill/>
        </p:spPr>
        <p:txBody>
          <a:bodyPr wrap="square" rtlCol="0">
            <a:spAutoFit/>
          </a:bodyPr>
          <a:lstStyle/>
          <a:p>
            <a:pPr marL="514350" indent="-514350">
              <a:buFont typeface="+mj-ea"/>
              <a:buAutoNum type="circleNumDbPlain" startAt="2"/>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主要步骤</a:t>
            </a:r>
          </a:p>
        </p:txBody>
      </p:sp>
      <p:sp>
        <p:nvSpPr>
          <p:cNvPr id="11" name="文本框 10">
            <a:extLst>
              <a:ext uri="{FF2B5EF4-FFF2-40B4-BE49-F238E27FC236}">
                <a16:creationId xmlns:a16="http://schemas.microsoft.com/office/drawing/2014/main" id="{E9E43123-D130-4E1F-A347-9712604161E2}"/>
              </a:ext>
            </a:extLst>
          </p:cNvPr>
          <p:cNvSpPr txBox="1"/>
          <p:nvPr/>
        </p:nvSpPr>
        <p:spPr>
          <a:xfrm>
            <a:off x="586622" y="3058464"/>
            <a:ext cx="8202389" cy="461665"/>
          </a:xfrm>
          <a:prstGeom prst="rect">
            <a:avLst/>
          </a:prstGeom>
          <a:noFill/>
        </p:spPr>
        <p:txBody>
          <a:bodyPr wrap="square" rtlCol="0">
            <a:spAutoFit/>
          </a:bodyPr>
          <a:lstStyle/>
          <a:p>
            <a:pPr marL="457200" indent="-457200">
              <a:buFont typeface="+mj-lt"/>
              <a:buAutoNum type="alphaLcParen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有类似行为特点的传感器节点形成</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虚拟簇</a:t>
            </a:r>
          </a:p>
        </p:txBody>
      </p:sp>
      <p:sp>
        <p:nvSpPr>
          <p:cNvPr id="12" name="文本框 11">
            <a:extLst>
              <a:ext uri="{FF2B5EF4-FFF2-40B4-BE49-F238E27FC236}">
                <a16:creationId xmlns:a16="http://schemas.microsoft.com/office/drawing/2014/main" id="{2BB76F87-3BB1-4DFD-8B62-24F17DCE8326}"/>
              </a:ext>
            </a:extLst>
          </p:cNvPr>
          <p:cNvSpPr txBox="1"/>
          <p:nvPr/>
        </p:nvSpPr>
        <p:spPr>
          <a:xfrm>
            <a:off x="1051339" y="3531265"/>
            <a:ext cx="7586223" cy="400110"/>
          </a:xfrm>
          <a:prstGeom prst="rect">
            <a:avLst/>
          </a:prstGeom>
          <a:noFill/>
        </p:spPr>
        <p:txBody>
          <a:bodyPr wrap="square" rtlCol="0">
            <a:spAutoFit/>
          </a:bodyPr>
          <a:lstStyle/>
          <a:p>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簇内节点可同时周期性地进入睡眠状态和活跃状态</a:t>
            </a:r>
          </a:p>
        </p:txBody>
      </p:sp>
      <p:sp>
        <p:nvSpPr>
          <p:cNvPr id="13" name="文本框 12">
            <a:extLst>
              <a:ext uri="{FF2B5EF4-FFF2-40B4-BE49-F238E27FC236}">
                <a16:creationId xmlns:a16="http://schemas.microsoft.com/office/drawing/2014/main" id="{FB44DF46-772D-4619-AE41-3EA1AC1BC1BA}"/>
              </a:ext>
            </a:extLst>
          </p:cNvPr>
          <p:cNvSpPr txBox="1"/>
          <p:nvPr/>
        </p:nvSpPr>
        <p:spPr>
          <a:xfrm>
            <a:off x="586621" y="4021168"/>
            <a:ext cx="8202389" cy="461665"/>
          </a:xfrm>
          <a:prstGeom prst="rect">
            <a:avLst/>
          </a:prstGeom>
          <a:noFill/>
        </p:spPr>
        <p:txBody>
          <a:bodyPr wrap="square" rtlCol="0">
            <a:spAutoFit/>
          </a:bodyPr>
          <a:lstStyle/>
          <a:p>
            <a:pPr marL="457200" indent="-457200">
              <a:buFont typeface="+mj-lt"/>
              <a:buAutoNum type="alphaLcParenR" startAt="2"/>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整个周期可以表示为</a:t>
            </a:r>
          </a:p>
        </p:txBody>
      </p:sp>
      <p:grpSp>
        <p:nvGrpSpPr>
          <p:cNvPr id="5" name="组合 4">
            <a:extLst>
              <a:ext uri="{FF2B5EF4-FFF2-40B4-BE49-F238E27FC236}">
                <a16:creationId xmlns:a16="http://schemas.microsoft.com/office/drawing/2014/main" id="{58ECD44E-425C-498F-BDAA-4B8F46949490}"/>
              </a:ext>
            </a:extLst>
          </p:cNvPr>
          <p:cNvGrpSpPr/>
          <p:nvPr/>
        </p:nvGrpSpPr>
        <p:grpSpPr>
          <a:xfrm>
            <a:off x="630714" y="4648752"/>
            <a:ext cx="7141232" cy="609176"/>
            <a:chOff x="630714" y="4648752"/>
            <a:chExt cx="7141232" cy="609176"/>
          </a:xfrm>
        </p:grpSpPr>
        <p:sp>
          <p:nvSpPr>
            <p:cNvPr id="14" name="矩形 13">
              <a:extLst>
                <a:ext uri="{FF2B5EF4-FFF2-40B4-BE49-F238E27FC236}">
                  <a16:creationId xmlns:a16="http://schemas.microsoft.com/office/drawing/2014/main" id="{9DDE8D5C-1B39-4046-B46F-8CCD688D6A18}"/>
                </a:ext>
              </a:extLst>
            </p:cNvPr>
            <p:cNvSpPr/>
            <p:nvPr/>
          </p:nvSpPr>
          <p:spPr>
            <a:xfrm>
              <a:off x="1333147" y="4709816"/>
              <a:ext cx="1900143" cy="548112"/>
            </a:xfrm>
            <a:prstGeom prst="rect">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监听时间</a:t>
              </a:r>
            </a:p>
          </p:txBody>
        </p:sp>
        <p:sp>
          <p:nvSpPr>
            <p:cNvPr id="15" name="矩形 14">
              <a:extLst>
                <a:ext uri="{FF2B5EF4-FFF2-40B4-BE49-F238E27FC236}">
                  <a16:creationId xmlns:a16="http://schemas.microsoft.com/office/drawing/2014/main" id="{4B331E0B-BE1C-4320-8954-CFD14028A3C4}"/>
                </a:ext>
              </a:extLst>
            </p:cNvPr>
            <p:cNvSpPr/>
            <p:nvPr/>
          </p:nvSpPr>
          <p:spPr>
            <a:xfrm>
              <a:off x="3233290" y="4709816"/>
              <a:ext cx="3772421" cy="548112"/>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睡眠时间</a:t>
              </a:r>
            </a:p>
          </p:txBody>
        </p:sp>
        <p:sp>
          <p:nvSpPr>
            <p:cNvPr id="16" name="文本框 15">
              <a:extLst>
                <a:ext uri="{FF2B5EF4-FFF2-40B4-BE49-F238E27FC236}">
                  <a16:creationId xmlns:a16="http://schemas.microsoft.com/office/drawing/2014/main" id="{E8CD520A-4FD1-4B80-B80B-F63039D18F0D}"/>
                </a:ext>
              </a:extLst>
            </p:cNvPr>
            <p:cNvSpPr txBox="1"/>
            <p:nvPr/>
          </p:nvSpPr>
          <p:spPr>
            <a:xfrm>
              <a:off x="630714" y="4648752"/>
              <a:ext cx="841250" cy="461665"/>
            </a:xfrm>
            <a:prstGeom prst="rect">
              <a:avLst/>
            </a:prstGeom>
            <a:noFill/>
          </p:spPr>
          <p:txBody>
            <a:bodyPr wrap="square" rtlCol="0">
              <a:spAutoFit/>
            </a:bodyPr>
            <a:lstStyle/>
            <a:p>
              <a:pPr algn="ctr" eaLnBrk="0" hangingPunct="0"/>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E5E9475A-50FA-444D-BCDD-E8531867ED43}"/>
                </a:ext>
              </a:extLst>
            </p:cNvPr>
            <p:cNvSpPr txBox="1"/>
            <p:nvPr/>
          </p:nvSpPr>
          <p:spPr>
            <a:xfrm>
              <a:off x="6930696" y="4648752"/>
              <a:ext cx="841250" cy="461665"/>
            </a:xfrm>
            <a:prstGeom prst="rect">
              <a:avLst/>
            </a:prstGeom>
            <a:noFill/>
          </p:spPr>
          <p:txBody>
            <a:bodyPr wrap="square" rtlCol="0">
              <a:spAutoFit/>
            </a:bodyPr>
            <a:lstStyle/>
            <a:p>
              <a:pPr algn="ctr" eaLnBrk="0" hangingPunct="0"/>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文本框 25">
            <a:extLst>
              <a:ext uri="{FF2B5EF4-FFF2-40B4-BE49-F238E27FC236}">
                <a16:creationId xmlns:a16="http://schemas.microsoft.com/office/drawing/2014/main" id="{DBFB66B7-42C0-4D66-8E2C-F3F396AFD518}"/>
              </a:ext>
            </a:extLst>
          </p:cNvPr>
          <p:cNvSpPr txBox="1"/>
          <p:nvPr/>
        </p:nvSpPr>
        <p:spPr>
          <a:xfrm>
            <a:off x="586620" y="5484911"/>
            <a:ext cx="8202389" cy="461665"/>
          </a:xfrm>
          <a:prstGeom prst="rect">
            <a:avLst/>
          </a:prstGeom>
          <a:noFill/>
        </p:spPr>
        <p:txBody>
          <a:bodyPr wrap="square" rtlCol="0">
            <a:spAutoFit/>
          </a:bodyPr>
          <a:lstStyle/>
          <a:p>
            <a:pPr marL="457200" indent="-457200">
              <a:buFont typeface="+mj-lt"/>
              <a:buAutoNum type="alphaLcParenR" startAt="3"/>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进入监听阶段，每个节点运行一个</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计数器</a:t>
            </a: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a:t>
            </a:r>
            <a:endPar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830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9" grpId="0"/>
      <p:bldP spid="10" grpId="0"/>
      <p:bldP spid="11" grpId="0"/>
      <p:bldP spid="12" grpId="0"/>
      <p:bldP spid="13" grpId="0"/>
      <p:bldP spid="2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D8F69-3761-95BE-F797-FB5109CCF4B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40BB82-5EB3-E0EA-D6CE-D5269A0D6CF4}"/>
              </a:ext>
            </a:extLst>
          </p:cNvPr>
          <p:cNvSpPr>
            <a:spLocks noGrp="1"/>
          </p:cNvSpPr>
          <p:nvPr>
            <p:ph type="sldNum" sz="quarter" idx="12"/>
          </p:nvPr>
        </p:nvSpPr>
        <p:spPr/>
        <p:txBody>
          <a:bodyPr/>
          <a:lstStyle/>
          <a:p>
            <a:fld id="{E663D701-F6D3-45BB-89CD-EE32AA93FC3C}" type="slidenum">
              <a:rPr lang="zh-CN" altLang="en-US" smtClean="0"/>
              <a:t>55</a:t>
            </a:fld>
            <a:endParaRPr lang="zh-CN" altLang="en-US" dirty="0"/>
          </a:p>
        </p:txBody>
      </p:sp>
      <p:sp>
        <p:nvSpPr>
          <p:cNvPr id="8" name="文本框 7">
            <a:extLst>
              <a:ext uri="{FF2B5EF4-FFF2-40B4-BE49-F238E27FC236}">
                <a16:creationId xmlns:a16="http://schemas.microsoft.com/office/drawing/2014/main" id="{4FE43808-8937-F2B8-59B3-4D28C4960BF5}"/>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4B56FAD4-A553-9BA1-351F-862E1B56D949}"/>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4-4. T-MAC</a:t>
            </a:r>
            <a:r>
              <a:rPr lang="zh-CN" altLang="en-US" sz="2800" dirty="0">
                <a:solidFill>
                  <a:schemeClr val="tx1"/>
                </a:solidFill>
                <a:effectLst/>
                <a:latin typeface="微软雅黑" panose="020B0503020204020204" pitchFamily="34" charset="-122"/>
                <a:ea typeface="微软雅黑" panose="020B0503020204020204" pitchFamily="34" charset="-122"/>
              </a:rPr>
              <a:t>协议 </a:t>
            </a:r>
            <a:r>
              <a:rPr lang="en-US" altLang="zh-CN" sz="2800" dirty="0">
                <a:solidFill>
                  <a:schemeClr val="tx1"/>
                </a:solidFill>
                <a:effectLst/>
                <a:latin typeface="微软雅黑" panose="020B0503020204020204" pitchFamily="34" charset="-122"/>
                <a:ea typeface="微软雅黑" panose="020B0503020204020204" pitchFamily="34" charset="-122"/>
              </a:rPr>
              <a:t>(Timeout-MAC)</a:t>
            </a:r>
            <a:endParaRPr lang="zh-CN" altLang="en-US" sz="2800" dirty="0">
              <a:solidFill>
                <a:schemeClr val="tx1"/>
              </a:solidFill>
              <a:effectLst/>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E619B83-D2DC-4E2A-83DF-D8865AB55196}"/>
              </a:ext>
            </a:extLst>
          </p:cNvPr>
          <p:cNvSpPr txBox="1"/>
          <p:nvPr/>
        </p:nvSpPr>
        <p:spPr>
          <a:xfrm>
            <a:off x="256032" y="1347636"/>
            <a:ext cx="2154233" cy="492443"/>
          </a:xfrm>
          <a:prstGeom prst="rect">
            <a:avLst/>
          </a:prstGeom>
          <a:noFill/>
        </p:spPr>
        <p:txBody>
          <a:bodyPr wrap="square" rtlCol="0">
            <a:spAutoFit/>
          </a:bodyPr>
          <a:lstStyle/>
          <a:p>
            <a:pPr marL="342900" indent="-342900">
              <a:buFont typeface="+mj-ea"/>
              <a:buAutoNum type="circleNumDbPlain"/>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 核心</a:t>
            </a:r>
          </a:p>
        </p:txBody>
      </p:sp>
      <p:sp>
        <p:nvSpPr>
          <p:cNvPr id="9" name="文本框 8">
            <a:extLst>
              <a:ext uri="{FF2B5EF4-FFF2-40B4-BE49-F238E27FC236}">
                <a16:creationId xmlns:a16="http://schemas.microsoft.com/office/drawing/2014/main" id="{42AE340D-83E7-408E-9F50-089B99ECB976}"/>
              </a:ext>
            </a:extLst>
          </p:cNvPr>
          <p:cNvSpPr txBox="1"/>
          <p:nvPr/>
        </p:nvSpPr>
        <p:spPr>
          <a:xfrm>
            <a:off x="586623" y="1884399"/>
            <a:ext cx="820238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各节点可根据业务情况灵活进入睡眠状态，降低能耗需求</a:t>
            </a:r>
          </a:p>
        </p:txBody>
      </p:sp>
      <p:sp>
        <p:nvSpPr>
          <p:cNvPr id="10" name="文本框 9">
            <a:extLst>
              <a:ext uri="{FF2B5EF4-FFF2-40B4-BE49-F238E27FC236}">
                <a16:creationId xmlns:a16="http://schemas.microsoft.com/office/drawing/2014/main" id="{627B13E8-E344-458A-8918-540E79AC4DC9}"/>
              </a:ext>
            </a:extLst>
          </p:cNvPr>
          <p:cNvSpPr txBox="1"/>
          <p:nvPr/>
        </p:nvSpPr>
        <p:spPr>
          <a:xfrm>
            <a:off x="256031" y="2400102"/>
            <a:ext cx="2154233" cy="492443"/>
          </a:xfrm>
          <a:prstGeom prst="rect">
            <a:avLst/>
          </a:prstGeom>
          <a:noFill/>
        </p:spPr>
        <p:txBody>
          <a:bodyPr wrap="square" rtlCol="0">
            <a:spAutoFit/>
          </a:bodyPr>
          <a:lstStyle/>
          <a:p>
            <a:pPr marL="514350" indent="-514350">
              <a:buFont typeface="+mj-ea"/>
              <a:buAutoNum type="circleNumDbPlain" startAt="2"/>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主要步骤</a:t>
            </a:r>
          </a:p>
        </p:txBody>
      </p:sp>
      <p:sp>
        <p:nvSpPr>
          <p:cNvPr id="13" name="文本框 12">
            <a:extLst>
              <a:ext uri="{FF2B5EF4-FFF2-40B4-BE49-F238E27FC236}">
                <a16:creationId xmlns:a16="http://schemas.microsoft.com/office/drawing/2014/main" id="{FB44DF46-772D-4619-AE41-3EA1AC1BC1BA}"/>
              </a:ext>
            </a:extLst>
          </p:cNvPr>
          <p:cNvSpPr txBox="1"/>
          <p:nvPr/>
        </p:nvSpPr>
        <p:spPr>
          <a:xfrm>
            <a:off x="586620" y="6077247"/>
            <a:ext cx="8202389" cy="461665"/>
          </a:xfrm>
          <a:prstGeom prst="rect">
            <a:avLst/>
          </a:prstGeom>
          <a:noFill/>
        </p:spPr>
        <p:txBody>
          <a:bodyPr wrap="square" rtlCol="0">
            <a:spAutoFit/>
          </a:bodyPr>
          <a:lstStyle/>
          <a:p>
            <a:pPr marL="457200" indent="-457200">
              <a:buFont typeface="+mj-lt"/>
              <a:buAutoNum type="alphaLcParenR" startAt="5"/>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所有节点保证整个周期长度固定不变</a:t>
            </a:r>
          </a:p>
        </p:txBody>
      </p:sp>
      <p:sp>
        <p:nvSpPr>
          <p:cNvPr id="26" name="文本框 25">
            <a:extLst>
              <a:ext uri="{FF2B5EF4-FFF2-40B4-BE49-F238E27FC236}">
                <a16:creationId xmlns:a16="http://schemas.microsoft.com/office/drawing/2014/main" id="{DBFB66B7-42C0-4D66-8E2C-F3F396AFD518}"/>
              </a:ext>
            </a:extLst>
          </p:cNvPr>
          <p:cNvSpPr txBox="1"/>
          <p:nvPr/>
        </p:nvSpPr>
        <p:spPr>
          <a:xfrm>
            <a:off x="586621" y="2970131"/>
            <a:ext cx="8202389" cy="3125664"/>
          </a:xfrm>
          <a:prstGeom prst="rect">
            <a:avLst/>
          </a:prstGeom>
          <a:noFill/>
        </p:spPr>
        <p:txBody>
          <a:bodyPr wrap="square" rtlCol="0">
            <a:spAutoFit/>
          </a:bodyPr>
          <a:lstStyle/>
          <a:p>
            <a:pPr marL="457200" indent="-457200">
              <a:lnSpc>
                <a:spcPct val="150000"/>
              </a:lnSpc>
              <a:buFont typeface="+mj-lt"/>
              <a:buAutoNum type="alphaLcParenR" startAt="4"/>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每个节点在</a:t>
            </a: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到期</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前监听信道</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50000"/>
              </a:lnSpc>
              <a:buFont typeface="+mj-lt"/>
              <a:buAutoNum type="alphaLcParenR"/>
            </a:pP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若未收到</a:t>
            </a:r>
            <a:r>
              <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CTS</a:t>
            </a: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RTS</a:t>
            </a: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等请求或本身无数据发送，则在</a:t>
            </a:r>
            <a:r>
              <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TA</a:t>
            </a: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到期后进入睡眠状态</a:t>
            </a:r>
            <a:endPar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50000"/>
              </a:lnSpc>
              <a:buFont typeface="+mj-lt"/>
              <a:buAutoNum type="alphaLcParenR"/>
            </a:pP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若有任何传输业务，则完成传输任务后重置</a:t>
            </a:r>
            <a:r>
              <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TA</a:t>
            </a:r>
          </a:p>
          <a:p>
            <a:pPr marL="914400" lvl="1" indent="-457200">
              <a:lnSpc>
                <a:spcPct val="150000"/>
              </a:lnSpc>
              <a:buFont typeface="+mj-lt"/>
              <a:buAutoNum type="alphaLcParenR"/>
            </a:pP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若一个节点</a:t>
            </a:r>
            <a:r>
              <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要向</a:t>
            </a:r>
            <a:r>
              <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发送数据，但</a:t>
            </a:r>
            <a:r>
              <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TA</a:t>
            </a: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计数器马上到期，则</a:t>
            </a:r>
            <a:r>
              <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会发送</a:t>
            </a:r>
            <a:r>
              <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Future RTS (FRTS)</a:t>
            </a: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，而</a:t>
            </a:r>
            <a:r>
              <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延后进入睡眠状态</a:t>
            </a:r>
            <a:endPar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294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D8F69-3761-95BE-F797-FB5109CCF4B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40BB82-5EB3-E0EA-D6CE-D5269A0D6CF4}"/>
              </a:ext>
            </a:extLst>
          </p:cNvPr>
          <p:cNvSpPr>
            <a:spLocks noGrp="1"/>
          </p:cNvSpPr>
          <p:nvPr>
            <p:ph type="sldNum" sz="quarter" idx="12"/>
          </p:nvPr>
        </p:nvSpPr>
        <p:spPr/>
        <p:txBody>
          <a:bodyPr/>
          <a:lstStyle/>
          <a:p>
            <a:fld id="{E663D701-F6D3-45BB-89CD-EE32AA93FC3C}" type="slidenum">
              <a:rPr lang="zh-CN" altLang="en-US" smtClean="0"/>
              <a:t>56</a:t>
            </a:fld>
            <a:endParaRPr lang="zh-CN" altLang="en-US" dirty="0"/>
          </a:p>
        </p:txBody>
      </p:sp>
      <p:sp>
        <p:nvSpPr>
          <p:cNvPr id="8" name="文本框 7">
            <a:extLst>
              <a:ext uri="{FF2B5EF4-FFF2-40B4-BE49-F238E27FC236}">
                <a16:creationId xmlns:a16="http://schemas.microsoft.com/office/drawing/2014/main" id="{4FE43808-8937-F2B8-59B3-4D28C4960BF5}"/>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4B56FAD4-A553-9BA1-351F-862E1B56D949}"/>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4-4. T-MAC</a:t>
            </a:r>
            <a:r>
              <a:rPr lang="zh-CN" altLang="en-US" sz="2800" dirty="0">
                <a:solidFill>
                  <a:schemeClr val="tx1"/>
                </a:solidFill>
                <a:effectLst/>
                <a:latin typeface="微软雅黑" panose="020B0503020204020204" pitchFamily="34" charset="-122"/>
                <a:ea typeface="微软雅黑" panose="020B0503020204020204" pitchFamily="34" charset="-122"/>
              </a:rPr>
              <a:t>协议 </a:t>
            </a:r>
            <a:r>
              <a:rPr lang="en-US" altLang="zh-CN" sz="2800" dirty="0">
                <a:solidFill>
                  <a:schemeClr val="tx1"/>
                </a:solidFill>
                <a:effectLst/>
                <a:latin typeface="微软雅黑" panose="020B0503020204020204" pitchFamily="34" charset="-122"/>
                <a:ea typeface="微软雅黑" panose="020B0503020204020204" pitchFamily="34" charset="-122"/>
              </a:rPr>
              <a:t>(Timeout-MAC)</a:t>
            </a:r>
            <a:endParaRPr lang="zh-CN" altLang="en-US" sz="2800" dirty="0">
              <a:solidFill>
                <a:schemeClr val="tx1"/>
              </a:solidFill>
              <a:effectLst/>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E619B83-D2DC-4E2A-83DF-D8865AB55196}"/>
              </a:ext>
            </a:extLst>
          </p:cNvPr>
          <p:cNvSpPr txBox="1"/>
          <p:nvPr/>
        </p:nvSpPr>
        <p:spPr>
          <a:xfrm>
            <a:off x="256032" y="1347636"/>
            <a:ext cx="2154233" cy="492443"/>
          </a:xfrm>
          <a:prstGeom prst="rect">
            <a:avLst/>
          </a:prstGeom>
          <a:noFill/>
        </p:spPr>
        <p:txBody>
          <a:bodyPr wrap="square" rtlCol="0">
            <a:spAutoFit/>
          </a:bodyPr>
          <a:lstStyle/>
          <a:p>
            <a:pPr marL="514350" indent="-514350">
              <a:buFont typeface="+mj-ea"/>
              <a:buAutoNum type="circleNumDbPlain" startAt="3"/>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特点</a:t>
            </a:r>
          </a:p>
        </p:txBody>
      </p:sp>
      <p:graphicFrame>
        <p:nvGraphicFramePr>
          <p:cNvPr id="5" name="表格 5">
            <a:extLst>
              <a:ext uri="{FF2B5EF4-FFF2-40B4-BE49-F238E27FC236}">
                <a16:creationId xmlns:a16="http://schemas.microsoft.com/office/drawing/2014/main" id="{026FFA4B-5B9B-49D3-932A-D28A3ADB3D45}"/>
              </a:ext>
            </a:extLst>
          </p:cNvPr>
          <p:cNvGraphicFramePr>
            <a:graphicFrameLocks noGrp="1"/>
          </p:cNvGraphicFramePr>
          <p:nvPr>
            <p:extLst>
              <p:ext uri="{D42A27DB-BD31-4B8C-83A1-F6EECF244321}">
                <p14:modId xmlns:p14="http://schemas.microsoft.com/office/powerpoint/2010/main" val="694768220"/>
              </p:ext>
            </p:extLst>
          </p:nvPr>
        </p:nvGraphicFramePr>
        <p:xfrm>
          <a:off x="295421" y="2013807"/>
          <a:ext cx="8553158" cy="3218817"/>
        </p:xfrm>
        <a:graphic>
          <a:graphicData uri="http://schemas.openxmlformats.org/drawingml/2006/table">
            <a:tbl>
              <a:tblPr firstRow="1" bandRow="1">
                <a:tableStyleId>{5C22544A-7EE6-4342-B048-85BDC9FD1C3A}</a:tableStyleId>
              </a:tblPr>
              <a:tblGrid>
                <a:gridCol w="4276579">
                  <a:extLst>
                    <a:ext uri="{9D8B030D-6E8A-4147-A177-3AD203B41FA5}">
                      <a16:colId xmlns:a16="http://schemas.microsoft.com/office/drawing/2014/main" val="1284847393"/>
                    </a:ext>
                  </a:extLst>
                </a:gridCol>
                <a:gridCol w="4276579">
                  <a:extLst>
                    <a:ext uri="{9D8B030D-6E8A-4147-A177-3AD203B41FA5}">
                      <a16:colId xmlns:a16="http://schemas.microsoft.com/office/drawing/2014/main" val="306351777"/>
                    </a:ext>
                  </a:extLst>
                </a:gridCol>
              </a:tblGrid>
              <a:tr h="370840">
                <a:tc>
                  <a:txBody>
                    <a:bodyPr/>
                    <a:lstStyle/>
                    <a:p>
                      <a:pPr algn="ctr">
                        <a:lnSpc>
                          <a:spcPct val="150000"/>
                        </a:lnSpc>
                      </a:pPr>
                      <a:r>
                        <a:rPr lang="en-US" altLang="zh-CN" sz="2400" b="1" dirty="0">
                          <a:latin typeface="微软雅黑" panose="020B0503020204020204" pitchFamily="34" charset="-122"/>
                          <a:ea typeface="微软雅黑" panose="020B0503020204020204" pitchFamily="34" charset="-122"/>
                        </a:rPr>
                        <a:t>S-MAC</a:t>
                      </a:r>
                      <a:endParaRPr lang="zh-CN" altLang="en-US" sz="2400" b="1"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en-US" altLang="zh-CN" sz="2400" b="1" dirty="0">
                          <a:latin typeface="微软雅黑" panose="020B0503020204020204" pitchFamily="34" charset="-122"/>
                          <a:ea typeface="微软雅黑" panose="020B0503020204020204" pitchFamily="34" charset="-122"/>
                        </a:rPr>
                        <a:t>T-MAC</a:t>
                      </a:r>
                      <a:endParaRPr lang="zh-CN" altLang="en-US" sz="24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826279204"/>
                  </a:ext>
                </a:extLst>
              </a:tr>
              <a:tr h="370840">
                <a:tc>
                  <a:txBody>
                    <a:bodyPr/>
                    <a:lstStyle/>
                    <a:p>
                      <a:pPr>
                        <a:lnSpc>
                          <a:spcPct val="150000"/>
                        </a:lnSpc>
                      </a:pPr>
                      <a:r>
                        <a:rPr lang="zh-CN" altLang="en-US" sz="2200" b="1" dirty="0">
                          <a:solidFill>
                            <a:schemeClr val="accent5">
                              <a:lumMod val="75000"/>
                            </a:schemeClr>
                          </a:solidFill>
                          <a:latin typeface="微软雅黑" panose="020B0503020204020204" pitchFamily="34" charset="-122"/>
                          <a:ea typeface="微软雅黑" panose="020B0503020204020204" pitchFamily="34" charset="-122"/>
                        </a:rPr>
                        <a:t>周期固定，监听周期固定</a:t>
                      </a:r>
                    </a:p>
                  </a:txBody>
                  <a:tcPr anchor="ctr"/>
                </a:tc>
                <a:tc>
                  <a:txBody>
                    <a:bodyPr/>
                    <a:lstStyle/>
                    <a:p>
                      <a:pPr>
                        <a:lnSpc>
                          <a:spcPct val="150000"/>
                        </a:lnSpc>
                      </a:pPr>
                      <a:r>
                        <a:rPr lang="zh-CN" altLang="en-US" sz="2200" b="1" dirty="0">
                          <a:solidFill>
                            <a:srgbClr val="C00000"/>
                          </a:solidFill>
                          <a:latin typeface="微软雅黑" panose="020B0503020204020204" pitchFamily="34" charset="-122"/>
                          <a:ea typeface="微软雅黑" panose="020B0503020204020204" pitchFamily="34" charset="-122"/>
                        </a:rPr>
                        <a:t>周期固定，监听周期受</a:t>
                      </a:r>
                      <a:r>
                        <a:rPr lang="en-US" altLang="zh-CN" sz="2200" b="1" dirty="0">
                          <a:solidFill>
                            <a:srgbClr val="C00000"/>
                          </a:solidFill>
                          <a:latin typeface="微软雅黑" panose="020B0503020204020204" pitchFamily="34" charset="-122"/>
                          <a:ea typeface="微软雅黑" panose="020B0503020204020204" pitchFamily="34" charset="-122"/>
                        </a:rPr>
                        <a:t>TA</a:t>
                      </a:r>
                      <a:r>
                        <a:rPr lang="zh-CN" altLang="en-US" sz="2200" b="1" dirty="0">
                          <a:solidFill>
                            <a:srgbClr val="C00000"/>
                          </a:solidFill>
                          <a:latin typeface="微软雅黑" panose="020B0503020204020204" pitchFamily="34" charset="-122"/>
                          <a:ea typeface="微软雅黑" panose="020B0503020204020204" pitchFamily="34" charset="-122"/>
                        </a:rPr>
                        <a:t>限制</a:t>
                      </a:r>
                    </a:p>
                  </a:txBody>
                  <a:tcPr anchor="ctr"/>
                </a:tc>
                <a:extLst>
                  <a:ext uri="{0D108BD9-81ED-4DB2-BD59-A6C34878D82A}">
                    <a16:rowId xmlns:a16="http://schemas.microsoft.com/office/drawing/2014/main" val="3469650286"/>
                  </a:ext>
                </a:extLst>
              </a:tr>
              <a:tr h="370840">
                <a:tc>
                  <a:txBody>
                    <a:bodyPr/>
                    <a:lstStyle/>
                    <a:p>
                      <a:pPr>
                        <a:lnSpc>
                          <a:spcPct val="150000"/>
                        </a:lnSpc>
                      </a:pPr>
                      <a:r>
                        <a:rPr lang="zh-CN" altLang="en-US" sz="2200" b="1" dirty="0">
                          <a:solidFill>
                            <a:schemeClr val="accent5">
                              <a:lumMod val="75000"/>
                            </a:schemeClr>
                          </a:solidFill>
                          <a:latin typeface="微软雅黑" panose="020B0503020204020204" pitchFamily="34" charset="-122"/>
                          <a:ea typeface="微软雅黑" panose="020B0503020204020204" pitchFamily="34" charset="-122"/>
                        </a:rPr>
                        <a:t>灵活性不足：业务清闲时能耗高；业务繁忙时时延长</a:t>
                      </a:r>
                    </a:p>
                  </a:txBody>
                  <a:tcPr anchor="ctr"/>
                </a:tc>
                <a:tc>
                  <a:txBody>
                    <a:bodyPr/>
                    <a:lstStyle/>
                    <a:p>
                      <a:pPr>
                        <a:lnSpc>
                          <a:spcPct val="150000"/>
                        </a:lnSpc>
                      </a:pPr>
                      <a:r>
                        <a:rPr lang="zh-CN" altLang="en-US" sz="2200" b="1" dirty="0">
                          <a:solidFill>
                            <a:srgbClr val="C00000"/>
                          </a:solidFill>
                          <a:latin typeface="微软雅黑" panose="020B0503020204020204" pitchFamily="34" charset="-122"/>
                          <a:ea typeface="微软雅黑" panose="020B0503020204020204" pitchFamily="34" charset="-122"/>
                        </a:rPr>
                        <a:t>灵活性更高</a:t>
                      </a:r>
                    </a:p>
                  </a:txBody>
                  <a:tcPr anchor="ctr"/>
                </a:tc>
                <a:extLst>
                  <a:ext uri="{0D108BD9-81ED-4DB2-BD59-A6C34878D82A}">
                    <a16:rowId xmlns:a16="http://schemas.microsoft.com/office/drawing/2014/main" val="3392398441"/>
                  </a:ext>
                </a:extLst>
              </a:tr>
              <a:tr h="370840">
                <a:tc>
                  <a:txBody>
                    <a:bodyPr/>
                    <a:lstStyle/>
                    <a:p>
                      <a:pPr>
                        <a:lnSpc>
                          <a:spcPct val="150000"/>
                        </a:lnSpc>
                      </a:pPr>
                      <a:r>
                        <a:rPr lang="zh-CN" altLang="en-US" sz="2200" b="1" dirty="0">
                          <a:solidFill>
                            <a:schemeClr val="accent5">
                              <a:lumMod val="75000"/>
                            </a:schemeClr>
                          </a:solidFill>
                          <a:latin typeface="微软雅黑" panose="020B0503020204020204" pitchFamily="34" charset="-122"/>
                          <a:ea typeface="微软雅黑" panose="020B0503020204020204" pitchFamily="34" charset="-122"/>
                        </a:rPr>
                        <a:t>实现简单</a:t>
                      </a:r>
                    </a:p>
                  </a:txBody>
                  <a:tcPr anchor="ctr"/>
                </a:tc>
                <a:tc>
                  <a:txBody>
                    <a:bodyPr/>
                    <a:lstStyle/>
                    <a:p>
                      <a:pPr>
                        <a:lnSpc>
                          <a:spcPct val="150000"/>
                        </a:lnSpc>
                      </a:pPr>
                      <a:r>
                        <a:rPr lang="zh-CN" altLang="en-US" sz="2200" b="1" dirty="0">
                          <a:solidFill>
                            <a:srgbClr val="C00000"/>
                          </a:solidFill>
                          <a:latin typeface="微软雅黑" panose="020B0503020204020204" pitchFamily="34" charset="-122"/>
                          <a:ea typeface="微软雅黑" panose="020B0503020204020204" pitchFamily="34" charset="-122"/>
                        </a:rPr>
                        <a:t>实现复杂</a:t>
                      </a:r>
                    </a:p>
                  </a:txBody>
                  <a:tcPr anchor="ctr"/>
                </a:tc>
                <a:extLst>
                  <a:ext uri="{0D108BD9-81ED-4DB2-BD59-A6C34878D82A}">
                    <a16:rowId xmlns:a16="http://schemas.microsoft.com/office/drawing/2014/main" val="3885695828"/>
                  </a:ext>
                </a:extLst>
              </a:tr>
              <a:tr h="370840">
                <a:tc>
                  <a:txBody>
                    <a:bodyPr/>
                    <a:lstStyle/>
                    <a:p>
                      <a:pPr>
                        <a:lnSpc>
                          <a:spcPct val="150000"/>
                        </a:lnSpc>
                      </a:pPr>
                      <a:r>
                        <a:rPr lang="zh-CN" altLang="en-US" sz="2200" b="1" dirty="0">
                          <a:solidFill>
                            <a:schemeClr val="accent5">
                              <a:lumMod val="75000"/>
                            </a:schemeClr>
                          </a:solidFill>
                          <a:latin typeface="微软雅黑" panose="020B0503020204020204" pitchFamily="34" charset="-122"/>
                          <a:ea typeface="微软雅黑" panose="020B0503020204020204" pitchFamily="34" charset="-122"/>
                        </a:rPr>
                        <a:t>适合数据量稳定的环境</a:t>
                      </a:r>
                    </a:p>
                  </a:txBody>
                  <a:tcPr anchor="ctr"/>
                </a:tc>
                <a:tc>
                  <a:txBody>
                    <a:bodyPr/>
                    <a:lstStyle/>
                    <a:p>
                      <a:pPr>
                        <a:lnSpc>
                          <a:spcPct val="150000"/>
                        </a:lnSpc>
                      </a:pPr>
                      <a:r>
                        <a:rPr lang="zh-CN" altLang="en-US" sz="2200" b="1" dirty="0">
                          <a:solidFill>
                            <a:srgbClr val="C00000"/>
                          </a:solidFill>
                          <a:latin typeface="微软雅黑" panose="020B0503020204020204" pitchFamily="34" charset="-122"/>
                          <a:ea typeface="微软雅黑" panose="020B0503020204020204" pitchFamily="34" charset="-122"/>
                        </a:rPr>
                        <a:t>适合数据量波动大的环境</a:t>
                      </a:r>
                    </a:p>
                  </a:txBody>
                  <a:tcPr anchor="ctr"/>
                </a:tc>
                <a:extLst>
                  <a:ext uri="{0D108BD9-81ED-4DB2-BD59-A6C34878D82A}">
                    <a16:rowId xmlns:a16="http://schemas.microsoft.com/office/drawing/2014/main" val="3274257379"/>
                  </a:ext>
                </a:extLst>
              </a:tr>
            </a:tbl>
          </a:graphicData>
        </a:graphic>
      </p:graphicFrame>
    </p:spTree>
    <p:extLst>
      <p:ext uri="{BB962C8B-B14F-4D97-AF65-F5344CB8AC3E}">
        <p14:creationId xmlns:p14="http://schemas.microsoft.com/office/powerpoint/2010/main" val="42573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D8F69-3761-95BE-F797-FB5109CCF4B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40BB82-5EB3-E0EA-D6CE-D5269A0D6CF4}"/>
              </a:ext>
            </a:extLst>
          </p:cNvPr>
          <p:cNvSpPr>
            <a:spLocks noGrp="1"/>
          </p:cNvSpPr>
          <p:nvPr>
            <p:ph type="sldNum" sz="quarter" idx="12"/>
          </p:nvPr>
        </p:nvSpPr>
        <p:spPr/>
        <p:txBody>
          <a:bodyPr/>
          <a:lstStyle/>
          <a:p>
            <a:fld id="{E663D701-F6D3-45BB-89CD-EE32AA93FC3C}" type="slidenum">
              <a:rPr lang="zh-CN" altLang="en-US" smtClean="0"/>
              <a:t>57</a:t>
            </a:fld>
            <a:endParaRPr lang="zh-CN" altLang="en-US" dirty="0"/>
          </a:p>
        </p:txBody>
      </p:sp>
      <p:sp>
        <p:nvSpPr>
          <p:cNvPr id="8" name="文本框 7">
            <a:extLst>
              <a:ext uri="{FF2B5EF4-FFF2-40B4-BE49-F238E27FC236}">
                <a16:creationId xmlns:a16="http://schemas.microsoft.com/office/drawing/2014/main" id="{4FE43808-8937-F2B8-59B3-4D28C4960BF5}"/>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4B56FAD4-A553-9BA1-351F-862E1B56D949}"/>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4-5. Z-MAC</a:t>
            </a:r>
            <a:r>
              <a:rPr lang="zh-CN" altLang="en-US" sz="2800" dirty="0">
                <a:solidFill>
                  <a:schemeClr val="tx1"/>
                </a:solidFill>
                <a:effectLst/>
                <a:latin typeface="微软雅黑" panose="020B0503020204020204" pitchFamily="34" charset="-122"/>
                <a:ea typeface="微软雅黑" panose="020B0503020204020204" pitchFamily="34" charset="-122"/>
              </a:rPr>
              <a:t>协议</a:t>
            </a:r>
          </a:p>
        </p:txBody>
      </p:sp>
      <p:sp>
        <p:nvSpPr>
          <p:cNvPr id="2" name="文本框 1">
            <a:extLst>
              <a:ext uri="{FF2B5EF4-FFF2-40B4-BE49-F238E27FC236}">
                <a16:creationId xmlns:a16="http://schemas.microsoft.com/office/drawing/2014/main" id="{4E619B83-D2DC-4E2A-83DF-D8865AB55196}"/>
              </a:ext>
            </a:extLst>
          </p:cNvPr>
          <p:cNvSpPr txBox="1"/>
          <p:nvPr/>
        </p:nvSpPr>
        <p:spPr>
          <a:xfrm>
            <a:off x="256032" y="1349729"/>
            <a:ext cx="2154233" cy="492443"/>
          </a:xfrm>
          <a:prstGeom prst="rect">
            <a:avLst/>
          </a:prstGeom>
          <a:noFill/>
        </p:spPr>
        <p:txBody>
          <a:bodyPr wrap="square" rtlCol="0">
            <a:spAutoFit/>
          </a:bodyPr>
          <a:lstStyle/>
          <a:p>
            <a:pPr marL="342900" indent="-342900">
              <a:buFont typeface="+mj-ea"/>
              <a:buAutoNum type="circleNumDbPlain"/>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 背景</a:t>
            </a:r>
          </a:p>
        </p:txBody>
      </p:sp>
      <p:sp>
        <p:nvSpPr>
          <p:cNvPr id="9" name="文本框 8">
            <a:extLst>
              <a:ext uri="{FF2B5EF4-FFF2-40B4-BE49-F238E27FC236}">
                <a16:creationId xmlns:a16="http://schemas.microsoft.com/office/drawing/2014/main" id="{42AE340D-83E7-408E-9F50-089B99ECB976}"/>
              </a:ext>
            </a:extLst>
          </p:cNvPr>
          <p:cNvSpPr txBox="1"/>
          <p:nvPr/>
        </p:nvSpPr>
        <p:spPr>
          <a:xfrm>
            <a:off x="586623" y="1926602"/>
            <a:ext cx="8202389" cy="1135054"/>
          </a:xfrm>
          <a:prstGeom prst="rect">
            <a:avLst/>
          </a:prstGeom>
          <a:noFill/>
        </p:spPr>
        <p:txBody>
          <a:bodyPr wrap="square" rtlCol="0">
            <a:spAutoFit/>
          </a:bodyPr>
          <a:lstStyle/>
          <a:p>
            <a:pPr marL="457200" indent="-457200">
              <a:lnSpc>
                <a:spcPct val="150000"/>
              </a:lnSpc>
              <a:buFont typeface="+mj-lt"/>
              <a:buAutoNum type="alphaLcPeriod"/>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基于静态的</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(TDMA)</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无竞争，但利用率低</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ct val="150000"/>
              </a:lnSpc>
              <a:buFont typeface="+mj-lt"/>
              <a:buAutoNum type="alphaLcPeriod"/>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基于竞争的</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协议</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(CSMA)</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灵活，但冲突频繁</a:t>
            </a:r>
          </a:p>
        </p:txBody>
      </p:sp>
      <p:sp>
        <p:nvSpPr>
          <p:cNvPr id="11" name="文本框 10">
            <a:extLst>
              <a:ext uri="{FF2B5EF4-FFF2-40B4-BE49-F238E27FC236}">
                <a16:creationId xmlns:a16="http://schemas.microsoft.com/office/drawing/2014/main" id="{864D54CD-FCDA-4117-9F8D-D1BBD17CFAB1}"/>
              </a:ext>
            </a:extLst>
          </p:cNvPr>
          <p:cNvSpPr txBox="1"/>
          <p:nvPr/>
        </p:nvSpPr>
        <p:spPr>
          <a:xfrm>
            <a:off x="586623" y="3146086"/>
            <a:ext cx="7413205" cy="1221938"/>
          </a:xfrm>
          <a:prstGeom prst="rect">
            <a:avLst/>
          </a:prstGeom>
          <a:noFill/>
        </p:spPr>
        <p:txBody>
          <a:bodyPr wrap="square" rtlCol="0">
            <a:spAutoFit/>
          </a:bodyPr>
          <a:lstStyle/>
          <a:p>
            <a:pPr>
              <a:lnSpc>
                <a:spcPct val="150000"/>
              </a:lnSpc>
            </a:pPr>
            <a:r>
              <a:rPr lang="en-US" altLang="zh-CN" sz="2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Z-MAC</a:t>
            </a:r>
            <a:r>
              <a:rPr lang="zh-CN" altLang="en-US" sz="2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协议：</a:t>
            </a: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结合起来</a:t>
            </a:r>
            <a:r>
              <a:rPr lang="en-US" altLang="zh-CN" sz="2600" b="1" dirty="0">
                <a:latin typeface="微软雅黑" panose="020B0503020204020204" pitchFamily="34" charset="-122"/>
                <a:ea typeface="微软雅黑" panose="020B0503020204020204" pitchFamily="34" charset="-122"/>
                <a:cs typeface="Times New Roman" panose="02020603050405020304" pitchFamily="18" charset="0"/>
              </a:rPr>
              <a:t>TDMA</a:t>
            </a: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600" b="1" dirty="0">
                <a:latin typeface="微软雅黑" panose="020B0503020204020204" pitchFamily="34" charset="-122"/>
                <a:ea typeface="微软雅黑" panose="020B0503020204020204" pitchFamily="34" charset="-122"/>
                <a:cs typeface="Times New Roman" panose="02020603050405020304" pitchFamily="18" charset="0"/>
              </a:rPr>
              <a:t>CSMA</a:t>
            </a: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的优势，既灵活又竞争低，根据竞争程度自适应调整模式</a:t>
            </a:r>
          </a:p>
        </p:txBody>
      </p:sp>
    </p:spTree>
    <p:extLst>
      <p:ext uri="{BB962C8B-B14F-4D97-AF65-F5344CB8AC3E}">
        <p14:creationId xmlns:p14="http://schemas.microsoft.com/office/powerpoint/2010/main" val="92362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D8F69-3761-95BE-F797-FB5109CCF4B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40BB82-5EB3-E0EA-D6CE-D5269A0D6CF4}"/>
              </a:ext>
            </a:extLst>
          </p:cNvPr>
          <p:cNvSpPr>
            <a:spLocks noGrp="1"/>
          </p:cNvSpPr>
          <p:nvPr>
            <p:ph type="sldNum" sz="quarter" idx="12"/>
          </p:nvPr>
        </p:nvSpPr>
        <p:spPr/>
        <p:txBody>
          <a:bodyPr/>
          <a:lstStyle/>
          <a:p>
            <a:fld id="{E663D701-F6D3-45BB-89CD-EE32AA93FC3C}" type="slidenum">
              <a:rPr lang="zh-CN" altLang="en-US" smtClean="0"/>
              <a:t>58</a:t>
            </a:fld>
            <a:endParaRPr lang="zh-CN" altLang="en-US" dirty="0"/>
          </a:p>
        </p:txBody>
      </p:sp>
      <p:sp>
        <p:nvSpPr>
          <p:cNvPr id="8" name="文本框 7">
            <a:extLst>
              <a:ext uri="{FF2B5EF4-FFF2-40B4-BE49-F238E27FC236}">
                <a16:creationId xmlns:a16="http://schemas.microsoft.com/office/drawing/2014/main" id="{4FE43808-8937-F2B8-59B3-4D28C4960BF5}"/>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4B56FAD4-A553-9BA1-351F-862E1B56D949}"/>
              </a:ext>
            </a:extLst>
          </p:cNvPr>
          <p:cNvSpPr>
            <a:spLocks noGrp="1"/>
          </p:cNvSpPr>
          <p:nvPr>
            <p:ph type="title"/>
          </p:nvPr>
        </p:nvSpPr>
        <p:spPr>
          <a:xfrm>
            <a:off x="256032" y="681859"/>
            <a:ext cx="8631936" cy="630990"/>
          </a:xfrm>
        </p:spPr>
        <p:txBody>
          <a:bodyPr>
            <a:normAutofit/>
          </a:bodyPr>
          <a:lstStyle/>
          <a:p>
            <a:r>
              <a:rPr lang="en-US" altLang="zh-CN" sz="2800" dirty="0">
                <a:solidFill>
                  <a:schemeClr val="tx1"/>
                </a:solidFill>
                <a:effectLst/>
                <a:latin typeface="微软雅黑" panose="020B0503020204020204" pitchFamily="34" charset="-122"/>
                <a:ea typeface="微软雅黑" panose="020B0503020204020204" pitchFamily="34" charset="-122"/>
              </a:rPr>
              <a:t>4-5. Z-MAC</a:t>
            </a:r>
            <a:r>
              <a:rPr lang="zh-CN" altLang="en-US" sz="2800" dirty="0">
                <a:solidFill>
                  <a:schemeClr val="tx1"/>
                </a:solidFill>
                <a:effectLst/>
                <a:latin typeface="微软雅黑" panose="020B0503020204020204" pitchFamily="34" charset="-122"/>
                <a:ea typeface="微软雅黑" panose="020B0503020204020204" pitchFamily="34" charset="-122"/>
              </a:rPr>
              <a:t>协议</a:t>
            </a:r>
          </a:p>
        </p:txBody>
      </p:sp>
      <p:sp>
        <p:nvSpPr>
          <p:cNvPr id="2" name="文本框 1">
            <a:extLst>
              <a:ext uri="{FF2B5EF4-FFF2-40B4-BE49-F238E27FC236}">
                <a16:creationId xmlns:a16="http://schemas.microsoft.com/office/drawing/2014/main" id="{4E619B83-D2DC-4E2A-83DF-D8865AB55196}"/>
              </a:ext>
            </a:extLst>
          </p:cNvPr>
          <p:cNvSpPr txBox="1"/>
          <p:nvPr/>
        </p:nvSpPr>
        <p:spPr>
          <a:xfrm>
            <a:off x="256032" y="1347636"/>
            <a:ext cx="2154233" cy="492443"/>
          </a:xfrm>
          <a:prstGeom prst="rect">
            <a:avLst/>
          </a:prstGeom>
          <a:noFill/>
        </p:spPr>
        <p:txBody>
          <a:bodyPr wrap="square" rtlCol="0">
            <a:spAutoFit/>
          </a:bodyPr>
          <a:lstStyle/>
          <a:p>
            <a:pPr marL="514350" indent="-514350">
              <a:buFont typeface="+mj-ea"/>
              <a:buAutoNum type="circleNumDbPlain" startAt="2"/>
            </a:pPr>
            <a:r>
              <a:rPr lang="zh-CN" altLang="en-US" sz="2600" b="1" dirty="0">
                <a:latin typeface="微软雅黑" panose="020B0503020204020204" pitchFamily="34" charset="-122"/>
                <a:ea typeface="微软雅黑" panose="020B0503020204020204" pitchFamily="34" charset="-122"/>
                <a:cs typeface="Times New Roman" panose="02020603050405020304" pitchFamily="18" charset="0"/>
              </a:rPr>
              <a:t> 步骤</a:t>
            </a:r>
          </a:p>
        </p:txBody>
      </p:sp>
      <p:sp>
        <p:nvSpPr>
          <p:cNvPr id="9" name="文本框 8">
            <a:extLst>
              <a:ext uri="{FF2B5EF4-FFF2-40B4-BE49-F238E27FC236}">
                <a16:creationId xmlns:a16="http://schemas.microsoft.com/office/drawing/2014/main" id="{42AE340D-83E7-408E-9F50-089B99ECB976}"/>
              </a:ext>
            </a:extLst>
          </p:cNvPr>
          <p:cNvSpPr txBox="1"/>
          <p:nvPr/>
        </p:nvSpPr>
        <p:spPr>
          <a:xfrm>
            <a:off x="586623" y="1926602"/>
            <a:ext cx="8202389" cy="3351046"/>
          </a:xfrm>
          <a:prstGeom prst="rect">
            <a:avLst/>
          </a:prstGeom>
          <a:noFill/>
        </p:spPr>
        <p:txBody>
          <a:bodyPr wrap="square" rtlCol="0">
            <a:spAutoFit/>
          </a:bodyPr>
          <a:lstStyle/>
          <a:p>
            <a:pPr marL="457200" indent="-457200">
              <a:lnSpc>
                <a:spcPct val="150000"/>
              </a:lnSpc>
              <a:buFont typeface="+mj-lt"/>
              <a:buAutoNum type="alphaLcPeriod"/>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网络首先分配多个簇，并且每个簇选出一个簇头</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ct val="150000"/>
              </a:lnSpc>
              <a:buFont typeface="+mj-lt"/>
              <a:buAutoNum type="alphaLcPeriod"/>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簇头为成员分配时隙，保证每个成员都有一个专用时隙</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ct val="150000"/>
              </a:lnSpc>
              <a:buFont typeface="+mj-lt"/>
              <a:buAutoNum type="alphaLcPeriod"/>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根据冲突次数、信道空闲时间等因素确定网络处在高流量时期或低流量时期</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50000"/>
              </a:lnSpc>
              <a:buFont typeface="+mj-lt"/>
              <a:buAutoNum type="alphaLcParen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若在低流量时期则采用</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CSMA</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的竞争方法接入信道</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50000"/>
              </a:lnSpc>
              <a:buFont typeface="+mj-lt"/>
              <a:buAutoNum type="alphaLcParen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若在流量高的时候采用类似</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TDMA</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的方法接入信道</a:t>
            </a:r>
          </a:p>
        </p:txBody>
      </p:sp>
      <p:sp>
        <p:nvSpPr>
          <p:cNvPr id="10" name="文本框 9">
            <a:extLst>
              <a:ext uri="{FF2B5EF4-FFF2-40B4-BE49-F238E27FC236}">
                <a16:creationId xmlns:a16="http://schemas.microsoft.com/office/drawing/2014/main" id="{61E69AC0-941E-4FAD-A86B-D7A8F4F396C8}"/>
              </a:ext>
            </a:extLst>
          </p:cNvPr>
          <p:cNvSpPr txBox="1"/>
          <p:nvPr/>
        </p:nvSpPr>
        <p:spPr>
          <a:xfrm>
            <a:off x="1556873" y="5219835"/>
            <a:ext cx="7441762" cy="1048172"/>
          </a:xfrm>
          <a:prstGeom prst="rect">
            <a:avLst/>
          </a:prstGeom>
          <a:noFill/>
        </p:spPr>
        <p:txBody>
          <a:bodyPr wrap="square" rtlCol="0">
            <a:spAutoFit/>
          </a:bodyPr>
          <a:lstStyle/>
          <a:p>
            <a:pPr marL="457200" indent="-457200">
              <a:lnSpc>
                <a:spcPct val="150000"/>
              </a:lnSpc>
              <a:buFont typeface="+mj-lt"/>
              <a:buAutoNum type="alphaLcPeriod"/>
            </a:pP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主用户可以直接传输数据，无需竞争（主用户优先）</a:t>
            </a:r>
            <a:endPar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ct val="150000"/>
              </a:lnSpc>
              <a:buFont typeface="+mj-lt"/>
              <a:buAutoNum type="alphaLcPeriod"/>
            </a:pPr>
            <a:r>
              <a:rPr lang="zh-CN" altLang="en-US"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其它用户只有主用户未发送数据才可以退避后竞争信道</a:t>
            </a:r>
            <a:endParaRPr lang="en-US" altLang="zh-CN" sz="22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6957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16F3B-BD8B-0A84-1B14-FAFAD5D8DB9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18F2554-E013-4811-3E57-895C4E4E33D5}"/>
              </a:ext>
            </a:extLst>
          </p:cNvPr>
          <p:cNvSpPr>
            <a:spLocks noGrp="1"/>
          </p:cNvSpPr>
          <p:nvPr>
            <p:ph type="sldNum" sz="quarter" idx="12"/>
          </p:nvPr>
        </p:nvSpPr>
        <p:spPr/>
        <p:txBody>
          <a:bodyPr/>
          <a:lstStyle/>
          <a:p>
            <a:fld id="{E663D701-F6D3-45BB-89CD-EE32AA93FC3C}" type="slidenum">
              <a:rPr lang="zh-CN" altLang="en-US" smtClean="0"/>
              <a:t>59</a:t>
            </a:fld>
            <a:endParaRPr lang="zh-CN" altLang="en-US" dirty="0"/>
          </a:p>
        </p:txBody>
      </p:sp>
      <p:sp>
        <p:nvSpPr>
          <p:cNvPr id="8" name="文本框 7">
            <a:extLst>
              <a:ext uri="{FF2B5EF4-FFF2-40B4-BE49-F238E27FC236}">
                <a16:creationId xmlns:a16="http://schemas.microsoft.com/office/drawing/2014/main" id="{A884AA7C-CDC3-2616-1704-1AA0EAF0CE2B}"/>
              </a:ext>
            </a:extLst>
          </p:cNvPr>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3" name="标题 2">
            <a:extLst>
              <a:ext uri="{FF2B5EF4-FFF2-40B4-BE49-F238E27FC236}">
                <a16:creationId xmlns:a16="http://schemas.microsoft.com/office/drawing/2014/main" id="{E74405E6-31BA-B3BF-2053-BB11FDCB8D49}"/>
              </a:ext>
            </a:extLst>
          </p:cNvPr>
          <p:cNvSpPr>
            <a:spLocks noGrp="1"/>
          </p:cNvSpPr>
          <p:nvPr>
            <p:ph type="title"/>
          </p:nvPr>
        </p:nvSpPr>
        <p:spPr>
          <a:xfrm>
            <a:off x="256032" y="681859"/>
            <a:ext cx="8631936" cy="630990"/>
          </a:xfrm>
        </p:spPr>
        <p:txBody>
          <a:bodyPr>
            <a:normAutofit/>
          </a:bodyPr>
          <a:lstStyle/>
          <a:p>
            <a:r>
              <a:rPr lang="zh-CN" altLang="en-US" sz="2800" dirty="0">
                <a:solidFill>
                  <a:schemeClr val="tx1"/>
                </a:solidFill>
                <a:effectLst/>
                <a:latin typeface="微软雅黑" panose="020B0503020204020204" pitchFamily="34" charset="-122"/>
                <a:ea typeface="微软雅黑" panose="020B0503020204020204" pitchFamily="34" charset="-122"/>
              </a:rPr>
              <a:t>数据链路层小结</a:t>
            </a:r>
          </a:p>
        </p:txBody>
      </p:sp>
      <p:sp>
        <p:nvSpPr>
          <p:cNvPr id="10" name="标题 2">
            <a:extLst>
              <a:ext uri="{FF2B5EF4-FFF2-40B4-BE49-F238E27FC236}">
                <a16:creationId xmlns:a16="http://schemas.microsoft.com/office/drawing/2014/main" id="{73684BE2-D30E-4A29-8462-F6930900957F}"/>
              </a:ext>
            </a:extLst>
          </p:cNvPr>
          <p:cNvSpPr txBox="1">
            <a:spLocks/>
          </p:cNvSpPr>
          <p:nvPr/>
        </p:nvSpPr>
        <p:spPr>
          <a:xfrm>
            <a:off x="2340160" y="1371571"/>
            <a:ext cx="1579802"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400" dirty="0">
                <a:solidFill>
                  <a:srgbClr val="C00000"/>
                </a:solidFill>
                <a:effectLst/>
                <a:latin typeface="微软雅黑" panose="020B0503020204020204" pitchFamily="34" charset="-122"/>
                <a:ea typeface="微软雅黑" panose="020B0503020204020204" pitchFamily="34" charset="-122"/>
              </a:rPr>
              <a:t>封装成帧</a:t>
            </a:r>
          </a:p>
        </p:txBody>
      </p:sp>
      <p:grpSp>
        <p:nvGrpSpPr>
          <p:cNvPr id="11" name="组合 10">
            <a:extLst>
              <a:ext uri="{FF2B5EF4-FFF2-40B4-BE49-F238E27FC236}">
                <a16:creationId xmlns:a16="http://schemas.microsoft.com/office/drawing/2014/main" id="{82F4908B-1EF8-4C7F-BAFD-160F20D8E615}"/>
              </a:ext>
            </a:extLst>
          </p:cNvPr>
          <p:cNvGrpSpPr/>
          <p:nvPr/>
        </p:nvGrpSpPr>
        <p:grpSpPr>
          <a:xfrm>
            <a:off x="182360" y="1485693"/>
            <a:ext cx="8729053" cy="554153"/>
            <a:chOff x="182363" y="1480981"/>
            <a:chExt cx="8729053" cy="554153"/>
          </a:xfrm>
        </p:grpSpPr>
        <p:sp>
          <p:nvSpPr>
            <p:cNvPr id="27" name="标题 2">
              <a:extLst>
                <a:ext uri="{FF2B5EF4-FFF2-40B4-BE49-F238E27FC236}">
                  <a16:creationId xmlns:a16="http://schemas.microsoft.com/office/drawing/2014/main" id="{B2F0192C-365A-B1A1-8920-BC3EBFEA686B}"/>
                </a:ext>
              </a:extLst>
            </p:cNvPr>
            <p:cNvSpPr txBox="1">
              <a:spLocks/>
            </p:cNvSpPr>
            <p:nvPr/>
          </p:nvSpPr>
          <p:spPr>
            <a:xfrm>
              <a:off x="182363" y="1480981"/>
              <a:ext cx="8729053" cy="5541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200" dirty="0">
                  <a:solidFill>
                    <a:schemeClr val="tx1"/>
                  </a:solidFill>
                  <a:effectLst/>
                  <a:latin typeface="微软雅黑" panose="020B0503020204020204" pitchFamily="34" charset="-122"/>
                  <a:ea typeface="微软雅黑" panose="020B0503020204020204" pitchFamily="34" charset="-122"/>
                </a:rPr>
                <a:t>一、主要功能：           </a:t>
              </a:r>
              <a:r>
                <a:rPr lang="zh-CN" altLang="en-US" sz="2200" b="0" dirty="0">
                  <a:solidFill>
                    <a:schemeClr val="tx1"/>
                  </a:solidFill>
                  <a:effectLst/>
                  <a:ea typeface="+mn-ea"/>
                </a:rPr>
                <a:t>、            、            、            。          </a:t>
              </a:r>
              <a:endParaRPr lang="en-US" altLang="zh-CN" sz="2200" b="0" u="sng" dirty="0">
                <a:solidFill>
                  <a:schemeClr val="tx1"/>
                </a:solidFill>
                <a:effectLst/>
                <a:ea typeface="+mn-ea"/>
              </a:endParaRPr>
            </a:p>
          </p:txBody>
        </p:sp>
        <p:cxnSp>
          <p:nvCxnSpPr>
            <p:cNvPr id="5" name="直接连接符 4">
              <a:extLst>
                <a:ext uri="{FF2B5EF4-FFF2-40B4-BE49-F238E27FC236}">
                  <a16:creationId xmlns:a16="http://schemas.microsoft.com/office/drawing/2014/main" id="{26FA46BB-7702-4008-B71D-6012E3AA89F2}"/>
                </a:ext>
              </a:extLst>
            </p:cNvPr>
            <p:cNvCxnSpPr>
              <a:cxnSpLocks/>
            </p:cNvCxnSpPr>
            <p:nvPr/>
          </p:nvCxnSpPr>
          <p:spPr>
            <a:xfrm>
              <a:off x="2419643" y="1921941"/>
              <a:ext cx="14208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C325A27-E83B-49FB-819E-A95EC241DFD3}"/>
                </a:ext>
              </a:extLst>
            </p:cNvPr>
            <p:cNvCxnSpPr>
              <a:cxnSpLocks/>
            </p:cNvCxnSpPr>
            <p:nvPr/>
          </p:nvCxnSpPr>
          <p:spPr>
            <a:xfrm>
              <a:off x="4016326" y="1926630"/>
              <a:ext cx="14208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4ADF118-2CD9-40E8-ACCA-9652EB195108}"/>
                </a:ext>
              </a:extLst>
            </p:cNvPr>
            <p:cNvCxnSpPr>
              <a:cxnSpLocks/>
            </p:cNvCxnSpPr>
            <p:nvPr/>
          </p:nvCxnSpPr>
          <p:spPr>
            <a:xfrm>
              <a:off x="5661595" y="1921941"/>
              <a:ext cx="14208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4BF59DD-D612-4655-BB05-5E5D052DAB18}"/>
                </a:ext>
              </a:extLst>
            </p:cNvPr>
            <p:cNvCxnSpPr>
              <a:cxnSpLocks/>
            </p:cNvCxnSpPr>
            <p:nvPr/>
          </p:nvCxnSpPr>
          <p:spPr>
            <a:xfrm>
              <a:off x="7262967" y="1921941"/>
              <a:ext cx="14208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标题 2">
            <a:extLst>
              <a:ext uri="{FF2B5EF4-FFF2-40B4-BE49-F238E27FC236}">
                <a16:creationId xmlns:a16="http://schemas.microsoft.com/office/drawing/2014/main" id="{5FADCED2-9CCC-44DE-8B2D-824A599E0A74}"/>
              </a:ext>
            </a:extLst>
          </p:cNvPr>
          <p:cNvSpPr txBox="1">
            <a:spLocks/>
          </p:cNvSpPr>
          <p:nvPr/>
        </p:nvSpPr>
        <p:spPr>
          <a:xfrm>
            <a:off x="3936843" y="1375354"/>
            <a:ext cx="1579802"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400" dirty="0">
                <a:solidFill>
                  <a:srgbClr val="C00000"/>
                </a:solidFill>
                <a:effectLst/>
                <a:latin typeface="微软雅黑" panose="020B0503020204020204" pitchFamily="34" charset="-122"/>
                <a:ea typeface="微软雅黑" panose="020B0503020204020204" pitchFamily="34" charset="-122"/>
              </a:rPr>
              <a:t>差错控制</a:t>
            </a:r>
          </a:p>
        </p:txBody>
      </p:sp>
      <p:sp>
        <p:nvSpPr>
          <p:cNvPr id="17" name="标题 2">
            <a:extLst>
              <a:ext uri="{FF2B5EF4-FFF2-40B4-BE49-F238E27FC236}">
                <a16:creationId xmlns:a16="http://schemas.microsoft.com/office/drawing/2014/main" id="{50C11878-2DA4-4A4E-9DE5-A08C3F2100B9}"/>
              </a:ext>
            </a:extLst>
          </p:cNvPr>
          <p:cNvSpPr txBox="1">
            <a:spLocks/>
          </p:cNvSpPr>
          <p:nvPr/>
        </p:nvSpPr>
        <p:spPr>
          <a:xfrm>
            <a:off x="5582112" y="1361287"/>
            <a:ext cx="1579802"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400" dirty="0">
                <a:solidFill>
                  <a:srgbClr val="C00000"/>
                </a:solidFill>
                <a:effectLst/>
                <a:latin typeface="微软雅黑" panose="020B0503020204020204" pitchFamily="34" charset="-122"/>
                <a:ea typeface="微软雅黑" panose="020B0503020204020204" pitchFamily="34" charset="-122"/>
              </a:rPr>
              <a:t>流量控制</a:t>
            </a:r>
          </a:p>
        </p:txBody>
      </p:sp>
      <p:sp>
        <p:nvSpPr>
          <p:cNvPr id="18" name="标题 2">
            <a:extLst>
              <a:ext uri="{FF2B5EF4-FFF2-40B4-BE49-F238E27FC236}">
                <a16:creationId xmlns:a16="http://schemas.microsoft.com/office/drawing/2014/main" id="{5C142E75-CDF2-49A7-996E-AF0FF822727D}"/>
              </a:ext>
            </a:extLst>
          </p:cNvPr>
          <p:cNvSpPr txBox="1">
            <a:spLocks/>
          </p:cNvSpPr>
          <p:nvPr/>
        </p:nvSpPr>
        <p:spPr>
          <a:xfrm>
            <a:off x="7099313" y="1362193"/>
            <a:ext cx="1761223"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2400" dirty="0">
                <a:solidFill>
                  <a:srgbClr val="C00000"/>
                </a:solidFill>
                <a:effectLst/>
                <a:latin typeface="微软雅黑" panose="020B0503020204020204" pitchFamily="34" charset="-122"/>
                <a:ea typeface="微软雅黑" panose="020B0503020204020204" pitchFamily="34" charset="-122"/>
              </a:rPr>
              <a:t>MAC</a:t>
            </a:r>
            <a:r>
              <a:rPr lang="zh-CN" altLang="en-US" sz="2400" dirty="0">
                <a:solidFill>
                  <a:srgbClr val="C00000"/>
                </a:solidFill>
                <a:effectLst/>
                <a:latin typeface="微软雅黑" panose="020B0503020204020204" pitchFamily="34" charset="-122"/>
                <a:ea typeface="微软雅黑" panose="020B0503020204020204" pitchFamily="34" charset="-122"/>
              </a:rPr>
              <a:t>协议</a:t>
            </a:r>
          </a:p>
        </p:txBody>
      </p:sp>
      <p:sp>
        <p:nvSpPr>
          <p:cNvPr id="19" name="标题 2">
            <a:extLst>
              <a:ext uri="{FF2B5EF4-FFF2-40B4-BE49-F238E27FC236}">
                <a16:creationId xmlns:a16="http://schemas.microsoft.com/office/drawing/2014/main" id="{DCC04923-5AE2-4112-81A0-F019A0A453CB}"/>
              </a:ext>
            </a:extLst>
          </p:cNvPr>
          <p:cNvSpPr txBox="1">
            <a:spLocks/>
          </p:cNvSpPr>
          <p:nvPr/>
        </p:nvSpPr>
        <p:spPr>
          <a:xfrm>
            <a:off x="194550" y="2056581"/>
            <a:ext cx="8729053" cy="5541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200" dirty="0">
                <a:solidFill>
                  <a:schemeClr val="tx1"/>
                </a:solidFill>
                <a:effectLst/>
                <a:latin typeface="微软雅黑" panose="020B0503020204020204" pitchFamily="34" charset="-122"/>
                <a:ea typeface="微软雅黑" panose="020B0503020204020204" pitchFamily="34" charset="-122"/>
              </a:rPr>
              <a:t>二、封装成帧：数据链路层最小单位是             。</a:t>
            </a:r>
            <a:endParaRPr lang="en-US" altLang="zh-CN" sz="2200" b="0" u="sng" dirty="0">
              <a:solidFill>
                <a:schemeClr val="tx1"/>
              </a:solidFill>
              <a:effectLst/>
              <a:ea typeface="+mn-ea"/>
            </a:endParaRPr>
          </a:p>
        </p:txBody>
      </p:sp>
      <p:cxnSp>
        <p:nvCxnSpPr>
          <p:cNvPr id="20" name="直接连接符 19">
            <a:extLst>
              <a:ext uri="{FF2B5EF4-FFF2-40B4-BE49-F238E27FC236}">
                <a16:creationId xmlns:a16="http://schemas.microsoft.com/office/drawing/2014/main" id="{9C989D44-2339-4E18-8293-3E10BE280296}"/>
              </a:ext>
            </a:extLst>
          </p:cNvPr>
          <p:cNvCxnSpPr>
            <a:cxnSpLocks/>
          </p:cNvCxnSpPr>
          <p:nvPr/>
        </p:nvCxnSpPr>
        <p:spPr>
          <a:xfrm>
            <a:off x="5741077" y="2590209"/>
            <a:ext cx="14208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标题 2">
            <a:extLst>
              <a:ext uri="{FF2B5EF4-FFF2-40B4-BE49-F238E27FC236}">
                <a16:creationId xmlns:a16="http://schemas.microsoft.com/office/drawing/2014/main" id="{7844206E-5C85-4CA2-BDF7-2B76C9291E95}"/>
              </a:ext>
            </a:extLst>
          </p:cNvPr>
          <p:cNvSpPr txBox="1">
            <a:spLocks/>
          </p:cNvSpPr>
          <p:nvPr/>
        </p:nvSpPr>
        <p:spPr>
          <a:xfrm>
            <a:off x="5709659" y="2116645"/>
            <a:ext cx="1324708"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zh-CN" altLang="en-US" sz="2400" dirty="0">
                <a:solidFill>
                  <a:srgbClr val="C00000"/>
                </a:solidFill>
                <a:effectLst/>
                <a:latin typeface="微软雅黑" panose="020B0503020204020204" pitchFamily="34" charset="-122"/>
                <a:ea typeface="微软雅黑" panose="020B0503020204020204" pitchFamily="34" charset="-122"/>
              </a:rPr>
              <a:t>数据帧</a:t>
            </a:r>
          </a:p>
        </p:txBody>
      </p:sp>
      <p:sp>
        <p:nvSpPr>
          <p:cNvPr id="22" name="标题 2">
            <a:extLst>
              <a:ext uri="{FF2B5EF4-FFF2-40B4-BE49-F238E27FC236}">
                <a16:creationId xmlns:a16="http://schemas.microsoft.com/office/drawing/2014/main" id="{ACBC135E-586E-4BE0-9DFD-8420E8D1E3EA}"/>
              </a:ext>
            </a:extLst>
          </p:cNvPr>
          <p:cNvSpPr txBox="1">
            <a:spLocks/>
          </p:cNvSpPr>
          <p:nvPr/>
        </p:nvSpPr>
        <p:spPr>
          <a:xfrm>
            <a:off x="194550" y="2675222"/>
            <a:ext cx="8729053" cy="5541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200" dirty="0">
                <a:solidFill>
                  <a:schemeClr val="tx1"/>
                </a:solidFill>
                <a:effectLst/>
                <a:latin typeface="微软雅黑" panose="020B0503020204020204" pitchFamily="34" charset="-122"/>
                <a:ea typeface="微软雅黑" panose="020B0503020204020204" pitchFamily="34" charset="-122"/>
              </a:rPr>
              <a:t>三、差错控制：保护数据帧的完整性，常用</a:t>
            </a:r>
            <a:r>
              <a:rPr lang="zh-CN" altLang="en-US" sz="2200" u="sng" dirty="0">
                <a:solidFill>
                  <a:srgbClr val="C00000"/>
                </a:solidFill>
                <a:effectLst/>
                <a:latin typeface="微软雅黑" panose="020B0503020204020204" pitchFamily="34" charset="-122"/>
                <a:ea typeface="微软雅黑" panose="020B0503020204020204" pitchFamily="34" charset="-122"/>
              </a:rPr>
              <a:t> 循环冗余码</a:t>
            </a:r>
            <a:r>
              <a:rPr lang="en-US" altLang="zh-CN" sz="2200" u="sng" dirty="0">
                <a:solidFill>
                  <a:srgbClr val="C00000"/>
                </a:solidFill>
                <a:effectLst/>
                <a:latin typeface="微软雅黑" panose="020B0503020204020204" pitchFamily="34" charset="-122"/>
                <a:ea typeface="微软雅黑" panose="020B0503020204020204" pitchFamily="34" charset="-122"/>
              </a:rPr>
              <a:t>CRC</a:t>
            </a:r>
            <a:r>
              <a:rPr lang="zh-CN" altLang="en-US" sz="2200" dirty="0">
                <a:solidFill>
                  <a:schemeClr val="tx1"/>
                </a:solidFill>
                <a:effectLst/>
                <a:latin typeface="微软雅黑" panose="020B0503020204020204" pitchFamily="34" charset="-122"/>
                <a:ea typeface="微软雅黑" panose="020B0503020204020204" pitchFamily="34" charset="-122"/>
              </a:rPr>
              <a:t>。</a:t>
            </a:r>
            <a:endParaRPr lang="en-US" altLang="zh-CN" sz="2200" b="0" u="sng" dirty="0">
              <a:solidFill>
                <a:schemeClr val="tx1"/>
              </a:solidFill>
              <a:effectLst/>
              <a:ea typeface="+mn-ea"/>
            </a:endParaRPr>
          </a:p>
        </p:txBody>
      </p:sp>
      <p:sp>
        <p:nvSpPr>
          <p:cNvPr id="23" name="标题 2">
            <a:extLst>
              <a:ext uri="{FF2B5EF4-FFF2-40B4-BE49-F238E27FC236}">
                <a16:creationId xmlns:a16="http://schemas.microsoft.com/office/drawing/2014/main" id="{BEF7D6C3-0256-4036-A3C5-38FC871A2275}"/>
              </a:ext>
            </a:extLst>
          </p:cNvPr>
          <p:cNvSpPr txBox="1">
            <a:spLocks/>
          </p:cNvSpPr>
          <p:nvPr/>
        </p:nvSpPr>
        <p:spPr>
          <a:xfrm>
            <a:off x="207473" y="3253993"/>
            <a:ext cx="8729053" cy="9611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200" dirty="0">
                <a:solidFill>
                  <a:schemeClr val="tx1"/>
                </a:solidFill>
                <a:effectLst/>
                <a:latin typeface="微软雅黑" panose="020B0503020204020204" pitchFamily="34" charset="-122"/>
                <a:ea typeface="微软雅黑" panose="020B0503020204020204" pitchFamily="34" charset="-122"/>
              </a:rPr>
              <a:t>四、流量控制：通过控制</a:t>
            </a:r>
            <a:r>
              <a:rPr lang="zh-CN" altLang="en-US" sz="2200" dirty="0">
                <a:solidFill>
                  <a:srgbClr val="C00000"/>
                </a:solidFill>
                <a:effectLst/>
                <a:latin typeface="微软雅黑" panose="020B0503020204020204" pitchFamily="34" charset="-122"/>
                <a:ea typeface="微软雅黑" panose="020B0503020204020204" pitchFamily="34" charset="-122"/>
              </a:rPr>
              <a:t>发送端</a:t>
            </a:r>
            <a:r>
              <a:rPr lang="zh-CN" altLang="en-US" sz="2200" dirty="0">
                <a:solidFill>
                  <a:schemeClr val="tx1"/>
                </a:solidFill>
                <a:effectLst/>
                <a:latin typeface="微软雅黑" panose="020B0503020204020204" pitchFamily="34" charset="-122"/>
                <a:ea typeface="微软雅黑" panose="020B0503020204020204" pitchFamily="34" charset="-122"/>
              </a:rPr>
              <a:t>传输速度，解决收发两侧处理速度不一致的问题。</a:t>
            </a:r>
            <a:endParaRPr lang="en-US" altLang="zh-CN" sz="2200" b="0" u="sng" dirty="0">
              <a:solidFill>
                <a:schemeClr val="tx1"/>
              </a:solidFill>
              <a:effectLst/>
              <a:ea typeface="+mn-ea"/>
            </a:endParaRPr>
          </a:p>
        </p:txBody>
      </p:sp>
      <p:sp>
        <p:nvSpPr>
          <p:cNvPr id="24" name="标题 2">
            <a:extLst>
              <a:ext uri="{FF2B5EF4-FFF2-40B4-BE49-F238E27FC236}">
                <a16:creationId xmlns:a16="http://schemas.microsoft.com/office/drawing/2014/main" id="{09BBE720-1484-429F-9582-CCD0C616AA00}"/>
              </a:ext>
            </a:extLst>
          </p:cNvPr>
          <p:cNvSpPr txBox="1">
            <a:spLocks/>
          </p:cNvSpPr>
          <p:nvPr/>
        </p:nvSpPr>
        <p:spPr>
          <a:xfrm>
            <a:off x="207473" y="4215187"/>
            <a:ext cx="8729053" cy="9611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nSpc>
                <a:spcPct val="130000"/>
              </a:lnSpc>
            </a:pPr>
            <a:r>
              <a:rPr lang="zh-CN" altLang="en-US" sz="2200" dirty="0">
                <a:solidFill>
                  <a:schemeClr val="tx1"/>
                </a:solidFill>
                <a:effectLst/>
                <a:latin typeface="微软雅黑" panose="020B0503020204020204" pitchFamily="34" charset="-122"/>
                <a:ea typeface="微软雅黑" panose="020B0503020204020204" pitchFamily="34" charset="-122"/>
              </a:rPr>
              <a:t>五、</a:t>
            </a:r>
            <a:r>
              <a:rPr lang="en-US" altLang="zh-CN" sz="2200" dirty="0">
                <a:solidFill>
                  <a:schemeClr val="tx1"/>
                </a:solidFill>
                <a:effectLst/>
                <a:latin typeface="微软雅黑" panose="020B0503020204020204" pitchFamily="34" charset="-122"/>
                <a:ea typeface="微软雅黑" panose="020B0503020204020204" pitchFamily="34" charset="-122"/>
              </a:rPr>
              <a:t>MAC</a:t>
            </a:r>
            <a:r>
              <a:rPr lang="zh-CN" altLang="en-US" sz="2200" dirty="0">
                <a:solidFill>
                  <a:schemeClr val="tx1"/>
                </a:solidFill>
                <a:effectLst/>
                <a:latin typeface="微软雅黑" panose="020B0503020204020204" pitchFamily="34" charset="-122"/>
                <a:ea typeface="微软雅黑" panose="020B0503020204020204" pitchFamily="34" charset="-122"/>
              </a:rPr>
              <a:t>协议：控制多用户对物理介质的访问，目的是保证</a:t>
            </a:r>
            <a:r>
              <a:rPr lang="zh-CN" altLang="en-US" sz="2200" dirty="0">
                <a:solidFill>
                  <a:srgbClr val="C00000"/>
                </a:solidFill>
                <a:effectLst/>
                <a:latin typeface="微软雅黑" panose="020B0503020204020204" pitchFamily="34" charset="-122"/>
                <a:ea typeface="微软雅黑" panose="020B0503020204020204" pitchFamily="34" charset="-122"/>
              </a:rPr>
              <a:t>高效、可靠和公平</a:t>
            </a:r>
            <a:r>
              <a:rPr lang="zh-CN" altLang="en-US" sz="2200" dirty="0">
                <a:solidFill>
                  <a:schemeClr val="tx1"/>
                </a:solidFill>
                <a:effectLst/>
                <a:latin typeface="微软雅黑" panose="020B0503020204020204" pitchFamily="34" charset="-122"/>
                <a:ea typeface="微软雅黑" panose="020B0503020204020204" pitchFamily="34" charset="-122"/>
              </a:rPr>
              <a:t>的通信。</a:t>
            </a:r>
            <a:endParaRPr lang="en-US" altLang="zh-CN" sz="2200" dirty="0">
              <a:solidFill>
                <a:schemeClr val="tx1"/>
              </a:solidFill>
              <a:effectLst/>
              <a:latin typeface="微软雅黑" panose="020B0503020204020204" pitchFamily="34" charset="-122"/>
              <a:ea typeface="微软雅黑" panose="020B0503020204020204" pitchFamily="34" charset="-122"/>
            </a:endParaRPr>
          </a:p>
        </p:txBody>
      </p:sp>
      <p:sp>
        <p:nvSpPr>
          <p:cNvPr id="25" name="标题 2">
            <a:extLst>
              <a:ext uri="{FF2B5EF4-FFF2-40B4-BE49-F238E27FC236}">
                <a16:creationId xmlns:a16="http://schemas.microsoft.com/office/drawing/2014/main" id="{46E13F43-C139-4969-93AC-FC5E473F6181}"/>
              </a:ext>
            </a:extLst>
          </p:cNvPr>
          <p:cNvSpPr txBox="1">
            <a:spLocks/>
          </p:cNvSpPr>
          <p:nvPr/>
        </p:nvSpPr>
        <p:spPr>
          <a:xfrm>
            <a:off x="710887" y="5099469"/>
            <a:ext cx="8149649" cy="1456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静态</a:t>
            </a:r>
            <a:r>
              <a:rPr lang="en-US" altLang="zh-CN" sz="2200" dirty="0">
                <a:solidFill>
                  <a:schemeClr val="tx1"/>
                </a:solidFill>
                <a:effectLst/>
                <a:latin typeface="微软雅黑" panose="020B0503020204020204" pitchFamily="34" charset="-122"/>
                <a:ea typeface="微软雅黑" panose="020B0503020204020204" pitchFamily="34" charset="-122"/>
              </a:rPr>
              <a:t>MAC</a:t>
            </a:r>
            <a:r>
              <a:rPr lang="zh-CN" altLang="en-US" sz="2200" dirty="0">
                <a:solidFill>
                  <a:schemeClr val="tx1"/>
                </a:solidFill>
                <a:effectLst/>
                <a:latin typeface="微软雅黑" panose="020B0503020204020204" pitchFamily="34" charset="-122"/>
                <a:ea typeface="微软雅黑" panose="020B0503020204020204" pitchFamily="34" charset="-122"/>
              </a:rPr>
              <a:t>协议：</a:t>
            </a:r>
            <a:r>
              <a:rPr lang="en-US" altLang="zh-CN" sz="2200" dirty="0">
                <a:solidFill>
                  <a:schemeClr val="tx1"/>
                </a:solidFill>
                <a:effectLst/>
                <a:latin typeface="微软雅黑" panose="020B0503020204020204" pitchFamily="34" charset="-122"/>
                <a:ea typeface="微软雅黑" panose="020B0503020204020204" pitchFamily="34" charset="-122"/>
              </a:rPr>
              <a:t>TDMA</a:t>
            </a:r>
            <a:r>
              <a:rPr lang="zh-CN" altLang="en-US" sz="2200" dirty="0">
                <a:solidFill>
                  <a:schemeClr val="tx1"/>
                </a:solidFill>
                <a:effectLst/>
                <a:latin typeface="微软雅黑" panose="020B0503020204020204" pitchFamily="34" charset="-122"/>
                <a:ea typeface="微软雅黑" panose="020B0503020204020204" pitchFamily="34" charset="-122"/>
              </a:rPr>
              <a:t>、</a:t>
            </a:r>
            <a:r>
              <a:rPr lang="en-US" altLang="zh-CN" sz="2200" dirty="0">
                <a:solidFill>
                  <a:schemeClr val="tx1"/>
                </a:solidFill>
                <a:effectLst/>
                <a:latin typeface="微软雅黑" panose="020B0503020204020204" pitchFamily="34" charset="-122"/>
                <a:ea typeface="微软雅黑" panose="020B0503020204020204" pitchFamily="34" charset="-122"/>
              </a:rPr>
              <a:t>FDMA</a:t>
            </a:r>
          </a:p>
          <a:p>
            <a:pPr marL="342900" indent="-342900">
              <a:lnSpc>
                <a:spcPct val="130000"/>
              </a:lnSpc>
              <a:buFont typeface="Arial" panose="020B0604020202020204" pitchFamily="34" charset="0"/>
              <a:buChar char="•"/>
            </a:pPr>
            <a:r>
              <a:rPr lang="zh-CN" altLang="en-US" sz="2200" dirty="0">
                <a:solidFill>
                  <a:schemeClr val="tx1"/>
                </a:solidFill>
                <a:effectLst/>
                <a:latin typeface="微软雅黑" panose="020B0503020204020204" pitchFamily="34" charset="-122"/>
                <a:ea typeface="微软雅黑" panose="020B0503020204020204" pitchFamily="34" charset="-122"/>
              </a:rPr>
              <a:t>动态</a:t>
            </a:r>
            <a:r>
              <a:rPr lang="en-US" altLang="zh-CN" sz="2200" dirty="0">
                <a:solidFill>
                  <a:schemeClr val="tx1"/>
                </a:solidFill>
                <a:effectLst/>
                <a:latin typeface="微软雅黑" panose="020B0503020204020204" pitchFamily="34" charset="-122"/>
                <a:ea typeface="微软雅黑" panose="020B0503020204020204" pitchFamily="34" charset="-122"/>
              </a:rPr>
              <a:t>MAC</a:t>
            </a:r>
            <a:r>
              <a:rPr lang="zh-CN" altLang="en-US" sz="2200" dirty="0">
                <a:solidFill>
                  <a:schemeClr val="tx1"/>
                </a:solidFill>
                <a:effectLst/>
                <a:latin typeface="微软雅黑" panose="020B0503020204020204" pitchFamily="34" charset="-122"/>
                <a:ea typeface="微软雅黑" panose="020B0503020204020204" pitchFamily="34" charset="-122"/>
              </a:rPr>
              <a:t>协议：</a:t>
            </a:r>
            <a:r>
              <a:rPr lang="en-US" altLang="zh-CN" sz="2200" dirty="0">
                <a:solidFill>
                  <a:schemeClr val="tx1"/>
                </a:solidFill>
                <a:effectLst/>
                <a:latin typeface="微软雅黑" panose="020B0503020204020204" pitchFamily="34" charset="-122"/>
                <a:ea typeface="微软雅黑" panose="020B0503020204020204" pitchFamily="34" charset="-122"/>
              </a:rPr>
              <a:t>CSMA/CD</a:t>
            </a:r>
            <a:r>
              <a:rPr lang="zh-CN" altLang="en-US" sz="2200" dirty="0">
                <a:solidFill>
                  <a:schemeClr val="tx1"/>
                </a:solidFill>
                <a:effectLst/>
                <a:latin typeface="微软雅黑" panose="020B0503020204020204" pitchFamily="34" charset="-122"/>
                <a:ea typeface="微软雅黑" panose="020B0503020204020204" pitchFamily="34" charset="-122"/>
              </a:rPr>
              <a:t>、</a:t>
            </a:r>
            <a:r>
              <a:rPr lang="en-US" altLang="zh-CN" sz="2200" dirty="0">
                <a:solidFill>
                  <a:schemeClr val="tx1"/>
                </a:solidFill>
                <a:effectLst/>
                <a:latin typeface="微软雅黑" panose="020B0503020204020204" pitchFamily="34" charset="-122"/>
                <a:ea typeface="微软雅黑" panose="020B0503020204020204" pitchFamily="34" charset="-122"/>
              </a:rPr>
              <a:t>CSMA/CA</a:t>
            </a:r>
            <a:r>
              <a:rPr lang="zh-CN" altLang="en-US" sz="2200" dirty="0">
                <a:solidFill>
                  <a:schemeClr val="tx1"/>
                </a:solidFill>
                <a:effectLst/>
                <a:latin typeface="微软雅黑" panose="020B0503020204020204" pitchFamily="34" charset="-122"/>
                <a:ea typeface="微软雅黑" panose="020B0503020204020204" pitchFamily="34" charset="-122"/>
              </a:rPr>
              <a:t>、</a:t>
            </a:r>
            <a:r>
              <a:rPr lang="en-US" altLang="zh-CN" sz="2200" dirty="0">
                <a:solidFill>
                  <a:schemeClr val="tx1"/>
                </a:solidFill>
                <a:effectLst/>
                <a:latin typeface="微软雅黑" panose="020B0503020204020204" pitchFamily="34" charset="-122"/>
                <a:ea typeface="微软雅黑" panose="020B0503020204020204" pitchFamily="34" charset="-122"/>
              </a:rPr>
              <a:t>S-MAC</a:t>
            </a:r>
            <a:r>
              <a:rPr lang="zh-CN" altLang="en-US" sz="2200" dirty="0">
                <a:solidFill>
                  <a:schemeClr val="tx1"/>
                </a:solidFill>
                <a:effectLst/>
                <a:latin typeface="微软雅黑" panose="020B0503020204020204" pitchFamily="34" charset="-122"/>
                <a:ea typeface="微软雅黑" panose="020B0503020204020204" pitchFamily="34" charset="-122"/>
              </a:rPr>
              <a:t>、</a:t>
            </a:r>
            <a:r>
              <a:rPr lang="en-US" altLang="zh-CN" sz="2200" dirty="0">
                <a:solidFill>
                  <a:schemeClr val="tx1"/>
                </a:solidFill>
                <a:effectLst/>
                <a:latin typeface="微软雅黑" panose="020B0503020204020204" pitchFamily="34" charset="-122"/>
                <a:ea typeface="微软雅黑" panose="020B0503020204020204" pitchFamily="34" charset="-122"/>
              </a:rPr>
              <a:t>T-MAC</a:t>
            </a:r>
            <a:r>
              <a:rPr lang="zh-CN" altLang="en-US" sz="2200" dirty="0">
                <a:solidFill>
                  <a:schemeClr val="tx1"/>
                </a:solidFill>
                <a:effectLst/>
                <a:latin typeface="微软雅黑" panose="020B0503020204020204" pitchFamily="34" charset="-122"/>
                <a:ea typeface="微软雅黑" panose="020B0503020204020204" pitchFamily="34" charset="-122"/>
              </a:rPr>
              <a:t>、</a:t>
            </a:r>
            <a:r>
              <a:rPr lang="en-US" altLang="zh-CN" sz="2200" dirty="0">
                <a:solidFill>
                  <a:schemeClr val="tx1"/>
                </a:solidFill>
                <a:effectLst/>
                <a:latin typeface="微软雅黑" panose="020B0503020204020204" pitchFamily="34" charset="-122"/>
                <a:ea typeface="微软雅黑" panose="020B0503020204020204" pitchFamily="34" charset="-122"/>
              </a:rPr>
              <a:t>Z-MAC</a:t>
            </a:r>
            <a:r>
              <a:rPr lang="zh-CN" altLang="en-US" sz="2200" dirty="0">
                <a:solidFill>
                  <a:schemeClr val="tx1"/>
                </a:solidFill>
                <a:effectLst/>
                <a:latin typeface="微软雅黑" panose="020B0503020204020204" pitchFamily="34" charset="-122"/>
                <a:ea typeface="微软雅黑" panose="020B0503020204020204" pitchFamily="34" charset="-122"/>
              </a:rPr>
              <a:t>等。</a:t>
            </a:r>
            <a:endParaRPr lang="en-US" altLang="zh-CN" sz="2200" dirty="0">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082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P spid="18" grpId="0"/>
      <p:bldP spid="19" grpId="0"/>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6</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256032" y="1254439"/>
            <a:ext cx="8387550" cy="525657"/>
          </a:xfrm>
          <a:prstGeom prst="rect">
            <a:avLst/>
          </a:prstGeom>
          <a:noFill/>
        </p:spPr>
        <p:txBody>
          <a:bodyPr wrap="square" rtlCol="0">
            <a:spAutoFit/>
          </a:bodyPr>
          <a:lstStyle/>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地址：传感器网卡地址，理论上全球唯一</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1)</a:t>
            </a:r>
            <a:r>
              <a:rPr lang="zh-CN" altLang="en-US" sz="3200" dirty="0">
                <a:solidFill>
                  <a:schemeClr val="tx1"/>
                </a:solidFill>
                <a:effectLst/>
                <a:latin typeface="微软雅黑" panose="020B0503020204020204" pitchFamily="34" charset="-122"/>
                <a:ea typeface="微软雅黑" panose="020B0503020204020204" pitchFamily="34" charset="-122"/>
              </a:rPr>
              <a:t> </a:t>
            </a:r>
            <a:r>
              <a:rPr lang="en-US" altLang="zh-CN" sz="3200" dirty="0">
                <a:solidFill>
                  <a:schemeClr val="tx1"/>
                </a:solidFill>
                <a:effectLst/>
                <a:latin typeface="微软雅黑" panose="020B0503020204020204" pitchFamily="34" charset="-122"/>
                <a:ea typeface="微软雅黑" panose="020B0503020204020204" pitchFamily="34" charset="-122"/>
              </a:rPr>
              <a:t>MAC</a:t>
            </a:r>
            <a:r>
              <a:rPr lang="zh-CN" altLang="en-US" sz="3200" dirty="0">
                <a:solidFill>
                  <a:schemeClr val="tx1"/>
                </a:solidFill>
                <a:effectLst/>
                <a:latin typeface="微软雅黑" panose="020B0503020204020204" pitchFamily="34" charset="-122"/>
                <a:ea typeface="微软雅黑" panose="020B0503020204020204" pitchFamily="34" charset="-122"/>
              </a:rPr>
              <a:t>地址</a:t>
            </a:r>
          </a:p>
        </p:txBody>
      </p:sp>
      <p:sp>
        <p:nvSpPr>
          <p:cNvPr id="27" name="文本框 26">
            <a:extLst>
              <a:ext uri="{FF2B5EF4-FFF2-40B4-BE49-F238E27FC236}">
                <a16:creationId xmlns:a16="http://schemas.microsoft.com/office/drawing/2014/main" id="{EB9B4C2A-0F6C-4DF3-8E78-5B67EF4BF746}"/>
              </a:ext>
            </a:extLst>
          </p:cNvPr>
          <p:cNvSpPr txBox="1"/>
          <p:nvPr/>
        </p:nvSpPr>
        <p:spPr>
          <a:xfrm>
            <a:off x="298672" y="3187866"/>
            <a:ext cx="8781218" cy="335104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IEEE</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向网卡厂家分配前三个字节为</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组织唯一标识符</a:t>
            </a:r>
            <a:endPar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厂家自行指派后续三个字节，成为</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扩展唯一标识符</a:t>
            </a:r>
            <a:endPar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寻址需要，理论上全球唯一</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网卡从网络上收到</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帧首先硬件检查其携带目标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若是发往本节点的帧，则收下并进行后续其它处理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若不是，则直接丢弃该帧</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a:extLst>
              <a:ext uri="{FF2B5EF4-FFF2-40B4-BE49-F238E27FC236}">
                <a16:creationId xmlns:a16="http://schemas.microsoft.com/office/drawing/2014/main" id="{CAE64554-EE51-48DB-9DE0-26DDF903E034}"/>
              </a:ext>
            </a:extLst>
          </p:cNvPr>
          <p:cNvSpPr/>
          <p:nvPr/>
        </p:nvSpPr>
        <p:spPr>
          <a:xfrm>
            <a:off x="1441615" y="2153918"/>
            <a:ext cx="2607222" cy="826976"/>
          </a:xfrm>
          <a:prstGeom prst="rect">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组织唯一标识符</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en-US" altLang="zh-CN" sz="2000" b="1" dirty="0">
                <a:solidFill>
                  <a:srgbClr val="C00000"/>
                </a:solidFill>
                <a:latin typeface="微软雅黑" panose="020B0503020204020204" pitchFamily="34" charset="-122"/>
                <a:ea typeface="微软雅黑" panose="020B0503020204020204" pitchFamily="34" charset="-122"/>
              </a:rPr>
              <a:t>3</a:t>
            </a:r>
            <a:r>
              <a:rPr lang="zh-CN" altLang="en-US" sz="2000" b="1" dirty="0">
                <a:solidFill>
                  <a:srgbClr val="C00000"/>
                </a:solidFill>
                <a:latin typeface="微软雅黑" panose="020B0503020204020204" pitchFamily="34" charset="-122"/>
                <a:ea typeface="微软雅黑" panose="020B0503020204020204" pitchFamily="34" charset="-122"/>
              </a:rPr>
              <a:t>字节</a:t>
            </a:r>
            <a:r>
              <a:rPr lang="en-US" altLang="zh-CN" sz="2000" b="1" dirty="0">
                <a:solidFill>
                  <a:srgbClr val="C00000"/>
                </a:solidFill>
                <a:latin typeface="微软雅黑" panose="020B0503020204020204" pitchFamily="34" charset="-122"/>
                <a:ea typeface="微软雅黑" panose="020B0503020204020204" pitchFamily="34" charset="-122"/>
              </a:rPr>
              <a:t>(24</a:t>
            </a:r>
            <a:r>
              <a:rPr lang="zh-CN" altLang="en-US" sz="2000" b="1" dirty="0">
                <a:solidFill>
                  <a:srgbClr val="C00000"/>
                </a:solidFill>
                <a:latin typeface="微软雅黑" panose="020B0503020204020204" pitchFamily="34" charset="-122"/>
                <a:ea typeface="微软雅黑" panose="020B0503020204020204" pitchFamily="34" charset="-122"/>
              </a:rPr>
              <a:t>位</a:t>
            </a:r>
            <a:r>
              <a:rPr lang="en-US" altLang="zh-CN" sz="2000" b="1" dirty="0">
                <a:solidFill>
                  <a:srgbClr val="C0000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6AE1E955-7416-4CE6-AE6D-84D58BF28B63}"/>
              </a:ext>
            </a:extLst>
          </p:cNvPr>
          <p:cNvSpPr/>
          <p:nvPr/>
        </p:nvSpPr>
        <p:spPr>
          <a:xfrm>
            <a:off x="4048837" y="2153918"/>
            <a:ext cx="2607222" cy="826976"/>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扩展唯一标识符</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en-US" altLang="zh-CN" sz="2000" b="1" dirty="0">
                <a:solidFill>
                  <a:srgbClr val="C00000"/>
                </a:solidFill>
                <a:latin typeface="微软雅黑" panose="020B0503020204020204" pitchFamily="34" charset="-122"/>
                <a:ea typeface="微软雅黑" panose="020B0503020204020204" pitchFamily="34" charset="-122"/>
              </a:rPr>
              <a:t>3</a:t>
            </a:r>
            <a:r>
              <a:rPr lang="zh-CN" altLang="en-US" sz="2000" b="1" dirty="0">
                <a:solidFill>
                  <a:srgbClr val="C00000"/>
                </a:solidFill>
                <a:latin typeface="微软雅黑" panose="020B0503020204020204" pitchFamily="34" charset="-122"/>
                <a:ea typeface="微软雅黑" panose="020B0503020204020204" pitchFamily="34" charset="-122"/>
              </a:rPr>
              <a:t>字节</a:t>
            </a:r>
            <a:r>
              <a:rPr lang="en-US" altLang="zh-CN" sz="2000" b="1" dirty="0">
                <a:solidFill>
                  <a:srgbClr val="C00000"/>
                </a:solidFill>
                <a:latin typeface="微软雅黑" panose="020B0503020204020204" pitchFamily="34" charset="-122"/>
                <a:ea typeface="微软雅黑" panose="020B0503020204020204" pitchFamily="34" charset="-122"/>
              </a:rPr>
              <a:t>(24</a:t>
            </a:r>
            <a:r>
              <a:rPr lang="zh-CN" altLang="en-US" sz="2000" b="1" dirty="0">
                <a:solidFill>
                  <a:srgbClr val="C00000"/>
                </a:solidFill>
                <a:latin typeface="微软雅黑" panose="020B0503020204020204" pitchFamily="34" charset="-122"/>
                <a:ea typeface="微软雅黑" panose="020B0503020204020204" pitchFamily="34" charset="-122"/>
              </a:rPr>
              <a:t>位</a:t>
            </a:r>
            <a:r>
              <a:rPr lang="en-US" altLang="zh-CN" sz="2000" b="1" dirty="0">
                <a:solidFill>
                  <a:srgbClr val="C0000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72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29"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7</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308191" y="1625376"/>
            <a:ext cx="8387550" cy="2446182"/>
          </a:xfrm>
          <a:prstGeom prst="rect">
            <a:avLst/>
          </a:prstGeom>
          <a:noFill/>
        </p:spPr>
        <p:txBody>
          <a:bodyPr wrap="square" rtlCol="0">
            <a:spAutoFit/>
          </a:bodyPr>
          <a:lstStyle/>
          <a:p>
            <a:pPr marL="342900" indent="-3429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帧长度不是整数个字节</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FCS</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查出有差错</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数据字段不在</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46-1500</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字节之间</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308191" y="1095836"/>
            <a:ext cx="8631936" cy="630990"/>
          </a:xfrm>
        </p:spPr>
        <p:txBody>
          <a:bodyPr>
            <a:normAutofit/>
          </a:bodyPr>
          <a:lstStyle/>
          <a:p>
            <a:r>
              <a:rPr lang="zh-CN" altLang="en-US" sz="2600" dirty="0">
                <a:solidFill>
                  <a:schemeClr val="accent5">
                    <a:lumMod val="75000"/>
                  </a:schemeClr>
                </a:solidFill>
                <a:effectLst/>
                <a:latin typeface="微软雅黑" panose="020B0503020204020204" pitchFamily="34" charset="-122"/>
                <a:ea typeface="微软雅黑" panose="020B0503020204020204" pitchFamily="34" charset="-122"/>
              </a:rPr>
              <a:t>无效</a:t>
            </a:r>
            <a:r>
              <a:rPr lang="en-US" altLang="zh-CN" sz="2600" dirty="0">
                <a:solidFill>
                  <a:schemeClr val="accent5">
                    <a:lumMod val="75000"/>
                  </a:schemeClr>
                </a:solidFill>
                <a:effectLst/>
                <a:latin typeface="微软雅黑" panose="020B0503020204020204" pitchFamily="34" charset="-122"/>
                <a:ea typeface="微软雅黑" panose="020B0503020204020204" pitchFamily="34" charset="-122"/>
              </a:rPr>
              <a:t>MAC</a:t>
            </a:r>
            <a:r>
              <a:rPr lang="zh-CN" altLang="en-US" sz="2600" dirty="0">
                <a:solidFill>
                  <a:schemeClr val="accent5">
                    <a:lumMod val="75000"/>
                  </a:schemeClr>
                </a:solidFill>
                <a:effectLst/>
                <a:latin typeface="微软雅黑" panose="020B0503020204020204" pitchFamily="34" charset="-122"/>
                <a:ea typeface="微软雅黑" panose="020B0503020204020204" pitchFamily="34" charset="-122"/>
              </a:rPr>
              <a:t>帧</a:t>
            </a:r>
          </a:p>
        </p:txBody>
      </p:sp>
      <p:sp>
        <p:nvSpPr>
          <p:cNvPr id="9" name="矩形 8">
            <a:extLst>
              <a:ext uri="{FF2B5EF4-FFF2-40B4-BE49-F238E27FC236}">
                <a16:creationId xmlns:a16="http://schemas.microsoft.com/office/drawing/2014/main" id="{0D0FBB63-6AB8-4C2D-A22B-20E22C27B697}"/>
              </a:ext>
            </a:extLst>
          </p:cNvPr>
          <p:cNvSpPr/>
          <p:nvPr/>
        </p:nvSpPr>
        <p:spPr>
          <a:xfrm>
            <a:off x="3512182" y="3465394"/>
            <a:ext cx="4480859" cy="826976"/>
          </a:xfrm>
          <a:prstGeom prst="rect">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MAC</a:t>
            </a:r>
            <a:r>
              <a:rPr lang="zh-CN" altLang="en-US" sz="2400" b="1" dirty="0">
                <a:solidFill>
                  <a:schemeClr val="tx1"/>
                </a:solidFill>
                <a:latin typeface="微软雅黑" panose="020B0503020204020204" pitchFamily="34" charset="-122"/>
                <a:ea typeface="微软雅黑" panose="020B0503020204020204" pitchFamily="34" charset="-122"/>
              </a:rPr>
              <a:t>帧</a:t>
            </a:r>
          </a:p>
        </p:txBody>
      </p:sp>
      <p:sp>
        <p:nvSpPr>
          <p:cNvPr id="10" name="矩形 9">
            <a:extLst>
              <a:ext uri="{FF2B5EF4-FFF2-40B4-BE49-F238E27FC236}">
                <a16:creationId xmlns:a16="http://schemas.microsoft.com/office/drawing/2014/main" id="{67390E03-D097-4234-B87A-9E4D5DC7832A}"/>
              </a:ext>
            </a:extLst>
          </p:cNvPr>
          <p:cNvSpPr/>
          <p:nvPr/>
        </p:nvSpPr>
        <p:spPr>
          <a:xfrm>
            <a:off x="1996124" y="3465394"/>
            <a:ext cx="1435134" cy="826976"/>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帧定界符</a:t>
            </a:r>
          </a:p>
        </p:txBody>
      </p:sp>
      <p:sp>
        <p:nvSpPr>
          <p:cNvPr id="12" name="矩形 11">
            <a:extLst>
              <a:ext uri="{FF2B5EF4-FFF2-40B4-BE49-F238E27FC236}">
                <a16:creationId xmlns:a16="http://schemas.microsoft.com/office/drawing/2014/main" id="{EA3CA885-DB43-4149-999B-BEE40666259A}"/>
              </a:ext>
            </a:extLst>
          </p:cNvPr>
          <p:cNvSpPr/>
          <p:nvPr/>
        </p:nvSpPr>
        <p:spPr>
          <a:xfrm>
            <a:off x="497145" y="3465394"/>
            <a:ext cx="1435134" cy="826976"/>
          </a:xfrm>
          <a:prstGeom prst="rect">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前同步码</a:t>
            </a:r>
          </a:p>
        </p:txBody>
      </p:sp>
      <p:sp>
        <p:nvSpPr>
          <p:cNvPr id="2" name="思想气泡: 云 1">
            <a:extLst>
              <a:ext uri="{FF2B5EF4-FFF2-40B4-BE49-F238E27FC236}">
                <a16:creationId xmlns:a16="http://schemas.microsoft.com/office/drawing/2014/main" id="{F27EF088-7496-4AAF-8F32-7DB767BE7D5D}"/>
              </a:ext>
            </a:extLst>
          </p:cNvPr>
          <p:cNvSpPr/>
          <p:nvPr/>
        </p:nvSpPr>
        <p:spPr>
          <a:xfrm>
            <a:off x="142148" y="5175931"/>
            <a:ext cx="3034352" cy="1494251"/>
          </a:xfrm>
          <a:prstGeom prst="cloudCallout">
            <a:avLst>
              <a:gd name="adj1" fmla="val -11838"/>
              <a:gd name="adj2" fmla="val -67805"/>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1010101010…</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1467682-8276-4ACA-9DB1-9877A3FA9A25}"/>
              </a:ext>
            </a:extLst>
          </p:cNvPr>
          <p:cNvSpPr txBox="1"/>
          <p:nvPr/>
        </p:nvSpPr>
        <p:spPr>
          <a:xfrm>
            <a:off x="721992" y="4232414"/>
            <a:ext cx="1133765" cy="525657"/>
          </a:xfrm>
          <a:prstGeom prst="rect">
            <a:avLst/>
          </a:prstGeom>
          <a:noFill/>
        </p:spPr>
        <p:txBody>
          <a:bodyPr wrap="square" rtlCol="0">
            <a:spAutoFit/>
          </a:bodyPr>
          <a:lstStyle/>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字节</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思想气泡: 云 13">
            <a:extLst>
              <a:ext uri="{FF2B5EF4-FFF2-40B4-BE49-F238E27FC236}">
                <a16:creationId xmlns:a16="http://schemas.microsoft.com/office/drawing/2014/main" id="{BA3EB4E0-170E-4462-A829-EE9353E0D70E}"/>
              </a:ext>
            </a:extLst>
          </p:cNvPr>
          <p:cNvSpPr/>
          <p:nvPr/>
        </p:nvSpPr>
        <p:spPr>
          <a:xfrm>
            <a:off x="3252875" y="5311129"/>
            <a:ext cx="3034352" cy="1494251"/>
          </a:xfrm>
          <a:prstGeom prst="cloudCallout">
            <a:avLst>
              <a:gd name="adj1" fmla="val -67160"/>
              <a:gd name="adj2" fmla="val -8607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1010101</a:t>
            </a:r>
            <a:r>
              <a:rPr lang="en-US" altLang="zh-CN" sz="2000" b="1" dirty="0">
                <a:solidFill>
                  <a:srgbClr val="C00000"/>
                </a:solidFill>
                <a:latin typeface="微软雅黑" panose="020B0503020204020204" pitchFamily="34" charset="-122"/>
                <a:ea typeface="微软雅黑" panose="020B0503020204020204" pitchFamily="34" charset="-122"/>
              </a:rPr>
              <a:t>1</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9A82BEE1-864E-4702-9C64-F0D273A87754}"/>
              </a:ext>
            </a:extLst>
          </p:cNvPr>
          <p:cNvSpPr txBox="1"/>
          <p:nvPr/>
        </p:nvSpPr>
        <p:spPr>
          <a:xfrm>
            <a:off x="2238050" y="4232414"/>
            <a:ext cx="1133765" cy="525657"/>
          </a:xfrm>
          <a:prstGeom prst="rect">
            <a:avLst/>
          </a:prstGeom>
          <a:noFill/>
        </p:spPr>
        <p:txBody>
          <a:bodyPr wrap="square" rtlCol="0">
            <a:spAutoFit/>
          </a:bodyPr>
          <a:lstStyle/>
          <a:p>
            <a:pPr algn="just">
              <a:lnSpc>
                <a:spcPct val="13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字节</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C3A69D70-92E6-4732-8404-F358CF9DE679}"/>
              </a:ext>
            </a:extLst>
          </p:cNvPr>
          <p:cNvSpPr txBox="1"/>
          <p:nvPr/>
        </p:nvSpPr>
        <p:spPr>
          <a:xfrm>
            <a:off x="4050953" y="4521456"/>
            <a:ext cx="4644788" cy="461665"/>
          </a:xfrm>
          <a:prstGeom prst="rect">
            <a:avLst/>
          </a:prstGeom>
          <a:noFill/>
        </p:spPr>
        <p:txBody>
          <a:bodyPr wrap="square">
            <a:spAutoFit/>
          </a:bodyPr>
          <a:lstStyle/>
          <a:p>
            <a:pPr algn="ctr"/>
            <a:r>
              <a:rPr lang="en-US" altLang="zh-CN" sz="2400" b="1" dirty="0">
                <a:solidFill>
                  <a:schemeClr val="tx1"/>
                </a:solidFill>
                <a:latin typeface="微软雅黑" panose="020B0503020204020204" pitchFamily="34" charset="-122"/>
                <a:ea typeface="微软雅黑" panose="020B0503020204020204" pitchFamily="34" charset="-122"/>
              </a:rPr>
              <a:t>MAC</a:t>
            </a:r>
            <a:r>
              <a:rPr lang="zh-CN" altLang="en-US" sz="2400" b="1" dirty="0">
                <a:solidFill>
                  <a:schemeClr val="tx1"/>
                </a:solidFill>
                <a:latin typeface="微软雅黑" panose="020B0503020204020204" pitchFamily="34" charset="-122"/>
                <a:ea typeface="微软雅黑" panose="020B0503020204020204" pitchFamily="34" charset="-122"/>
              </a:rPr>
              <a:t>帧在物理层的形式</a:t>
            </a:r>
          </a:p>
        </p:txBody>
      </p:sp>
      <p:sp>
        <p:nvSpPr>
          <p:cNvPr id="16" name="标题 2">
            <a:extLst>
              <a:ext uri="{FF2B5EF4-FFF2-40B4-BE49-F238E27FC236}">
                <a16:creationId xmlns:a16="http://schemas.microsoft.com/office/drawing/2014/main" id="{617CB08B-556A-4E30-AA66-7EBE4908F5D9}"/>
              </a:ext>
            </a:extLst>
          </p:cNvPr>
          <p:cNvSpPr txBox="1">
            <a:spLocks/>
          </p:cNvSpPr>
          <p:nvPr/>
        </p:nvSpPr>
        <p:spPr>
          <a:xfrm>
            <a:off x="256032" y="544488"/>
            <a:ext cx="8631936" cy="6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300">
                <a:solidFill>
                  <a:srgbClr val="002060"/>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r>
              <a:rPr lang="en-US" altLang="zh-CN" sz="3200">
                <a:solidFill>
                  <a:schemeClr val="tx1"/>
                </a:solidFill>
                <a:effectLst/>
                <a:latin typeface="微软雅黑" panose="020B0503020204020204" pitchFamily="34" charset="-122"/>
                <a:ea typeface="微软雅黑" panose="020B0503020204020204" pitchFamily="34" charset="-122"/>
              </a:rPr>
              <a:t>1)</a:t>
            </a:r>
            <a:r>
              <a:rPr lang="zh-CN" altLang="en-US" sz="3200">
                <a:solidFill>
                  <a:schemeClr val="tx1"/>
                </a:solidFill>
                <a:effectLst/>
                <a:latin typeface="微软雅黑" panose="020B0503020204020204" pitchFamily="34" charset="-122"/>
                <a:ea typeface="微软雅黑" panose="020B0503020204020204" pitchFamily="34" charset="-122"/>
              </a:rPr>
              <a:t> </a:t>
            </a:r>
            <a:r>
              <a:rPr lang="en-US" altLang="zh-CN" sz="3200">
                <a:solidFill>
                  <a:schemeClr val="tx1"/>
                </a:solidFill>
                <a:effectLst/>
                <a:latin typeface="微软雅黑" panose="020B0503020204020204" pitchFamily="34" charset="-122"/>
                <a:ea typeface="微软雅黑" panose="020B0503020204020204" pitchFamily="34" charset="-122"/>
              </a:rPr>
              <a:t>MAC</a:t>
            </a:r>
            <a:r>
              <a:rPr lang="zh-CN" altLang="en-US" sz="3200">
                <a:solidFill>
                  <a:schemeClr val="tx1"/>
                </a:solidFill>
                <a:effectLst/>
                <a:latin typeface="微软雅黑" panose="020B0503020204020204" pitchFamily="34" charset="-122"/>
                <a:ea typeface="微软雅黑" panose="020B0503020204020204" pitchFamily="34" charset="-122"/>
              </a:rPr>
              <a:t>地址</a:t>
            </a:r>
            <a:endParaRPr lang="zh-CN" altLang="en-US" sz="3200" dirty="0">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7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1000"/>
                                        <p:tgtEl>
                                          <p:spTgt spid="2"/>
                                        </p:tgtEl>
                                      </p:cBhvr>
                                    </p:animEffect>
                                    <p:anim calcmode="lin" valueType="num">
                                      <p:cBhvr>
                                        <p:cTn id="42" dur="1000" fill="hold"/>
                                        <p:tgtEl>
                                          <p:spTgt spid="2"/>
                                        </p:tgtEl>
                                        <p:attrNameLst>
                                          <p:attrName>ppt_x</p:attrName>
                                        </p:attrNameLst>
                                      </p:cBhvr>
                                      <p:tavLst>
                                        <p:tav tm="0">
                                          <p:val>
                                            <p:strVal val="#ppt_x"/>
                                          </p:val>
                                        </p:tav>
                                        <p:tav tm="100000">
                                          <p:val>
                                            <p:strVal val="#ppt_x"/>
                                          </p:val>
                                        </p:tav>
                                      </p:tavLst>
                                    </p:anim>
                                    <p:anim calcmode="lin" valueType="num">
                                      <p:cBhvr>
                                        <p:cTn id="4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0" grpId="0" animBg="1"/>
      <p:bldP spid="12" grpId="0" animBg="1"/>
      <p:bldP spid="2" grpId="0" animBg="1"/>
      <p:bldP spid="13" grpId="0"/>
      <p:bldP spid="14" grpId="0" animBg="1"/>
      <p:bldP spid="15"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8</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256032" y="1509197"/>
            <a:ext cx="8695463" cy="4172809"/>
          </a:xfrm>
          <a:prstGeom prst="rect">
            <a:avLst/>
          </a:prstGeom>
          <a:noFill/>
        </p:spPr>
        <p:txBody>
          <a:bodyPr wrap="square" rtlCol="0">
            <a:spAutoFit/>
          </a:bodyPr>
          <a:lstStyle/>
          <a:p>
            <a:pPr marL="571500"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数据链路层对收到的数据帧进行检查，确保无形式上的错误</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常用技术包括：</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前向纠错控制</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(Forward error control, FEC)</a:t>
            </a:r>
          </a:p>
          <a:p>
            <a:pPr marL="1028700" lvl="1" indent="-571500" algn="just">
              <a:lnSpc>
                <a:spcPct val="14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自动重传请求</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(automatic repeat request, ARQ)</a:t>
            </a:r>
          </a:p>
          <a:p>
            <a:pPr marL="342900" indent="-342900" algn="just">
              <a:lnSpc>
                <a:spcPct val="14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ARQ :</a:t>
            </a:r>
          </a:p>
          <a:p>
            <a:pPr marL="342900" indent="-342900" algn="just">
              <a:lnSpc>
                <a:spcPct val="14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4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FEC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：包括检错码（循环冗余校验码</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lvl="2" algn="just">
              <a:lnSpc>
                <a:spcPct val="14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纠错码（海明码、</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LDPC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、卷积码、</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Turbo</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2) </a:t>
            </a:r>
            <a:r>
              <a:rPr lang="zh-CN" altLang="en-US" sz="3200" dirty="0">
                <a:solidFill>
                  <a:schemeClr val="tx1"/>
                </a:solidFill>
                <a:effectLst/>
                <a:latin typeface="微软雅黑" panose="020B0503020204020204" pitchFamily="34" charset="-122"/>
                <a:ea typeface="微软雅黑" panose="020B0503020204020204" pitchFamily="34" charset="-122"/>
              </a:rPr>
              <a:t>差错控制</a:t>
            </a:r>
          </a:p>
        </p:txBody>
      </p:sp>
      <p:sp>
        <p:nvSpPr>
          <p:cNvPr id="17" name="文本框 16">
            <a:extLst>
              <a:ext uri="{FF2B5EF4-FFF2-40B4-BE49-F238E27FC236}">
                <a16:creationId xmlns:a16="http://schemas.microsoft.com/office/drawing/2014/main" id="{3B575E8C-DC9C-4299-B41D-A6DF16B09BA9}"/>
              </a:ext>
            </a:extLst>
          </p:cNvPr>
          <p:cNvSpPr txBox="1"/>
          <p:nvPr/>
        </p:nvSpPr>
        <p:spPr>
          <a:xfrm>
            <a:off x="1651694" y="3586169"/>
            <a:ext cx="7155421" cy="1005788"/>
          </a:xfrm>
          <a:prstGeom prst="rect">
            <a:avLst/>
          </a:prstGeom>
          <a:noFill/>
        </p:spPr>
        <p:txBody>
          <a:bodyPr wrap="square" rtlCol="0">
            <a:spAutoFit/>
          </a:bodyPr>
          <a:lstStyle/>
          <a:p>
            <a:pPr algn="just">
              <a:lnSpc>
                <a:spcPct val="13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当接收端发现收到的帧数据有错误，</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直接丢弃</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，指示发端重发此帧。</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0142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63D701-F6D3-45BB-89CD-EE32AA93FC3C}" type="slidenum">
              <a:rPr lang="zh-CN" altLang="en-US" smtClean="0"/>
              <a:t>9</a:t>
            </a:fld>
            <a:endParaRPr lang="zh-CN" altLang="en-US"/>
          </a:p>
        </p:txBody>
      </p:sp>
      <p:sp>
        <p:nvSpPr>
          <p:cNvPr id="8" name="文本框 7"/>
          <p:cNvSpPr txBox="1"/>
          <p:nvPr/>
        </p:nvSpPr>
        <p:spPr>
          <a:xfrm>
            <a:off x="194553" y="0"/>
            <a:ext cx="6301725" cy="369332"/>
          </a:xfrm>
          <a:prstGeom prst="rect">
            <a:avLst/>
          </a:prstGeom>
          <a:noFill/>
        </p:spPr>
        <p:txBody>
          <a:bodyPr wrap="none" rtlCol="0">
            <a:spAutoFit/>
          </a:bodyPr>
          <a:lstStyle/>
          <a:p>
            <a:r>
              <a:rPr lang="zh-CN" altLang="en-US" b="1" dirty="0">
                <a:latin typeface="Times New Roman" panose="02020603050405020304" pitchFamily="18" charset="0"/>
                <a:cs typeface="Times New Roman" panose="02020603050405020304" pitchFamily="18" charset="0"/>
              </a:rPr>
              <a:t>第</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章：传感器网络的协议架构及关键技术：数据链路层协议</a:t>
            </a:r>
          </a:p>
        </p:txBody>
      </p:sp>
      <p:sp>
        <p:nvSpPr>
          <p:cNvPr id="11" name="文本框 10">
            <a:extLst>
              <a:ext uri="{FF2B5EF4-FFF2-40B4-BE49-F238E27FC236}">
                <a16:creationId xmlns:a16="http://schemas.microsoft.com/office/drawing/2014/main" id="{89F9ABC6-A230-43B0-BF13-3185658B390F}"/>
              </a:ext>
            </a:extLst>
          </p:cNvPr>
          <p:cNvSpPr txBox="1"/>
          <p:nvPr/>
        </p:nvSpPr>
        <p:spPr>
          <a:xfrm>
            <a:off x="256032" y="1509197"/>
            <a:ext cx="8695463" cy="4172809"/>
          </a:xfrm>
          <a:prstGeom prst="rect">
            <a:avLst/>
          </a:prstGeom>
          <a:noFill/>
        </p:spPr>
        <p:txBody>
          <a:bodyPr wrap="square" rtlCol="0">
            <a:spAutoFit/>
          </a:bodyPr>
          <a:lstStyle/>
          <a:p>
            <a:pPr marL="571500"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数据链路层对收到的数据帧进行检查，确保无形式上的错误</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gn="just">
              <a:lnSpc>
                <a:spcPct val="14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常用技术包括：</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1028700" lvl="1" indent="-571500" algn="just">
              <a:lnSpc>
                <a:spcPct val="14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前向纠错控制</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(Forward error control, FEC)</a:t>
            </a:r>
          </a:p>
          <a:p>
            <a:pPr marL="1028700" lvl="1" indent="-571500" algn="just">
              <a:lnSpc>
                <a:spcPct val="14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自动重传请求</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(automatic repeat request, ARQ)</a:t>
            </a:r>
          </a:p>
          <a:p>
            <a:pPr marL="342900" indent="-342900" algn="just">
              <a:lnSpc>
                <a:spcPct val="14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ARQ :</a:t>
            </a:r>
          </a:p>
          <a:p>
            <a:pPr marL="342900" indent="-342900" algn="just">
              <a:lnSpc>
                <a:spcPct val="140000"/>
              </a:lnSpc>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4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FEC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：包括检错码（</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循环冗余校验码</a:t>
            </a: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lvl="2" algn="just">
              <a:lnSpc>
                <a:spcPct val="14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纠错码（海明码、</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LDPC</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、卷积码、</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Turbo</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码）</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标题 2">
            <a:extLst>
              <a:ext uri="{FF2B5EF4-FFF2-40B4-BE49-F238E27FC236}">
                <a16:creationId xmlns:a16="http://schemas.microsoft.com/office/drawing/2014/main" id="{4BB551C4-DCC0-4C23-9804-83445206105D}"/>
              </a:ext>
            </a:extLst>
          </p:cNvPr>
          <p:cNvSpPr>
            <a:spLocks noGrp="1"/>
          </p:cNvSpPr>
          <p:nvPr>
            <p:ph type="title"/>
          </p:nvPr>
        </p:nvSpPr>
        <p:spPr>
          <a:xfrm>
            <a:off x="256032" y="681859"/>
            <a:ext cx="8631936" cy="630990"/>
          </a:xfrm>
        </p:spPr>
        <p:txBody>
          <a:bodyPr>
            <a:normAutofit/>
          </a:bodyPr>
          <a:lstStyle/>
          <a:p>
            <a:r>
              <a:rPr lang="en-US" altLang="zh-CN" sz="3200" dirty="0">
                <a:solidFill>
                  <a:schemeClr val="tx1"/>
                </a:solidFill>
                <a:effectLst/>
                <a:latin typeface="微软雅黑" panose="020B0503020204020204" pitchFamily="34" charset="-122"/>
                <a:ea typeface="微软雅黑" panose="020B0503020204020204" pitchFamily="34" charset="-122"/>
              </a:rPr>
              <a:t>2) </a:t>
            </a:r>
            <a:r>
              <a:rPr lang="zh-CN" altLang="en-US" sz="3200" dirty="0">
                <a:solidFill>
                  <a:schemeClr val="tx1"/>
                </a:solidFill>
                <a:effectLst/>
                <a:latin typeface="微软雅黑" panose="020B0503020204020204" pitchFamily="34" charset="-122"/>
                <a:ea typeface="微软雅黑" panose="020B0503020204020204" pitchFamily="34" charset="-122"/>
              </a:rPr>
              <a:t>差错控制</a:t>
            </a:r>
          </a:p>
        </p:txBody>
      </p:sp>
      <p:sp>
        <p:nvSpPr>
          <p:cNvPr id="17" name="文本框 16">
            <a:extLst>
              <a:ext uri="{FF2B5EF4-FFF2-40B4-BE49-F238E27FC236}">
                <a16:creationId xmlns:a16="http://schemas.microsoft.com/office/drawing/2014/main" id="{3B575E8C-DC9C-4299-B41D-A6DF16B09BA9}"/>
              </a:ext>
            </a:extLst>
          </p:cNvPr>
          <p:cNvSpPr txBox="1"/>
          <p:nvPr/>
        </p:nvSpPr>
        <p:spPr>
          <a:xfrm>
            <a:off x="1651694" y="3586169"/>
            <a:ext cx="7155421" cy="1005788"/>
          </a:xfrm>
          <a:prstGeom prst="rect">
            <a:avLst/>
          </a:prstGeom>
          <a:noFill/>
        </p:spPr>
        <p:txBody>
          <a:bodyPr wrap="square" rtlCol="0">
            <a:spAutoFit/>
          </a:bodyPr>
          <a:lstStyle/>
          <a:p>
            <a:pPr algn="just">
              <a:lnSpc>
                <a:spcPct val="13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当接收端发现收到的帧数据有错误，</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直接丢弃</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，指示发端重发此帧。</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981301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CONTENTSID" val="278"/>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caseSensitive&quot;:false,&quot;fuzzyMatch&quot;:false,&quot;Score&quot;:1.0,&quot;answers&quot;:[&quot;3&quot;]},{&quot;num&quot;:2,&quot;caseSensitive&quot;:false,&quot;fuzzyMatch&quot;:false,&quot;Score&quot;:1.0,&quot;answers&quot;:[&quot;1011011000&quot;]}]"/>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caseSensitive&quot;:false,&quot;fuzzyMatch&quot;:false,&quot;Score&quot;:1.0,&quot;answers&quot;:[&quot;15&quot;]},{&quot;num&quot;:2,&quot;caseSensitive&quot;:false,&quot;fuzzyMatch&quot;:false,&quot;Score&quot;:1.0,&quot;answers&quot;:[&quot;1023&quot;]}]"/>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41595</TotalTime>
  <Words>5428</Words>
  <Application>Microsoft Office PowerPoint</Application>
  <PresentationFormat>全屏显示(4:3)</PresentationFormat>
  <Paragraphs>819</Paragraphs>
  <Slides>59</Slides>
  <Notes>48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59</vt:i4>
      </vt:variant>
    </vt:vector>
  </HeadingPairs>
  <TitlesOfParts>
    <vt:vector size="71" baseType="lpstr">
      <vt:lpstr>Inter</vt:lpstr>
      <vt:lpstr>等线</vt:lpstr>
      <vt:lpstr>华文中宋</vt:lpstr>
      <vt:lpstr>微软雅黑</vt:lpstr>
      <vt:lpstr>微软雅黑</vt:lpstr>
      <vt:lpstr>微软雅黑</vt:lpstr>
      <vt:lpstr>Arial</vt:lpstr>
      <vt:lpstr>Cambria Math</vt:lpstr>
      <vt:lpstr>Gill Sans MT</vt:lpstr>
      <vt:lpstr>Times New Roman</vt:lpstr>
      <vt:lpstr>Wingdings</vt:lpstr>
      <vt:lpstr>Office 主题​​</vt:lpstr>
      <vt:lpstr>第2章 传感器网络的 协议架构及关键技术</vt:lpstr>
      <vt:lpstr>第2章 传感器网络的 协议架构及关键技术</vt:lpstr>
      <vt:lpstr>2.3 数据链路层</vt:lpstr>
      <vt:lpstr>一、封装成帧</vt:lpstr>
      <vt:lpstr>作业二</vt:lpstr>
      <vt:lpstr>1) MAC地址</vt:lpstr>
      <vt:lpstr>无效MAC帧</vt:lpstr>
      <vt:lpstr>2) 差错控制</vt:lpstr>
      <vt:lpstr>2) 差错控制</vt:lpstr>
      <vt:lpstr>2) 差错控制</vt:lpstr>
      <vt:lpstr>PowerPoint 演示文稿</vt:lpstr>
      <vt:lpstr>PowerPoint 演示文稿</vt:lpstr>
      <vt:lpstr>PowerPoint 演示文稿</vt:lpstr>
      <vt:lpstr>FEC技术：循环冗余校验CRC码</vt:lpstr>
      <vt:lpstr>PowerPoint 演示文稿</vt:lpstr>
      <vt:lpstr>PowerPoint 演示文稿</vt:lpstr>
      <vt:lpstr>3）流量控制</vt:lpstr>
      <vt:lpstr>4）MAC协议</vt:lpstr>
      <vt:lpstr>4）MAC协议</vt:lpstr>
      <vt:lpstr>4）MAC协议</vt:lpstr>
      <vt:lpstr>4-1(a) 静态MAC协议—时分复用TDMA</vt:lpstr>
      <vt:lpstr>4-1(b) 静态MAC协议—频分复用FDMA</vt:lpstr>
      <vt:lpstr>4-1静态MAC协议特点</vt:lpstr>
      <vt:lpstr>PowerPoint 演示文稿</vt:lpstr>
      <vt:lpstr>PowerPoint 演示文稿</vt:lpstr>
      <vt:lpstr>4-2(a)动态MAC协议—载波监听多点接入</vt:lpstr>
      <vt:lpstr>4-2(a) 动态MAC协议—CSMA/CD</vt:lpstr>
      <vt:lpstr>PowerPoint 演示文稿</vt:lpstr>
      <vt:lpstr>4-2(a) 动态MAC协议—CSMA/CD</vt:lpstr>
      <vt:lpstr>4-2(a) 动态MAC协议—CSMA/CD</vt:lpstr>
      <vt:lpstr>4-2(a) 动态MAC协议—CSMA/CD</vt:lpstr>
      <vt:lpstr>FEC技术：循环冗余校验CRC码</vt:lpstr>
      <vt:lpstr>4-2(a) 动态MAC协议—CSMA/CD</vt:lpstr>
      <vt:lpstr>PowerPoint 演示文稿</vt:lpstr>
      <vt:lpstr>PowerPoint 演示文稿</vt:lpstr>
      <vt:lpstr>PowerPoint 演示文稿</vt:lpstr>
      <vt:lpstr>PowerPoint 演示文稿</vt:lpstr>
      <vt:lpstr>问题：CSMA/CD协议是否适合无线传感器网络</vt:lpstr>
      <vt:lpstr>问题：CSMA/CD协议是否适合无线传感器网络</vt:lpstr>
      <vt:lpstr>PowerPoint 演示文稿</vt:lpstr>
      <vt:lpstr>4-2(b) CSMA/CA协议</vt:lpstr>
      <vt:lpstr>帧间间隔</vt:lpstr>
      <vt:lpstr>网络分配向量</vt:lpstr>
      <vt:lpstr>b. CSMA/CA协议流程</vt:lpstr>
      <vt:lpstr>b. CSMA/CA协议流程</vt:lpstr>
      <vt:lpstr>b. CSMA/CA协议流程</vt:lpstr>
      <vt:lpstr>b. CSMA/CA协议流程</vt:lpstr>
      <vt:lpstr>c. CSMA/CA协议演进</vt:lpstr>
      <vt:lpstr>c. CSMA/CA协议演进</vt:lpstr>
      <vt:lpstr>c. CSMA/CA协议演进</vt:lpstr>
      <vt:lpstr>4-3. S-MAC协议</vt:lpstr>
      <vt:lpstr>4-3. S-MAC协议</vt:lpstr>
      <vt:lpstr>4-3. S-MAC协议</vt:lpstr>
      <vt:lpstr>4-4. T-MAC协议 (Timeout-MAC)</vt:lpstr>
      <vt:lpstr>4-4. T-MAC协议 (Timeout-MAC)</vt:lpstr>
      <vt:lpstr>4-4. T-MAC协议 (Timeout-MAC)</vt:lpstr>
      <vt:lpstr>4-5. Z-MAC协议</vt:lpstr>
      <vt:lpstr>4-5. Z-MAC协议</vt:lpstr>
      <vt:lpstr>数据链路层小结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dc:creator>
  <cp:lastModifiedBy>JunchaoMa</cp:lastModifiedBy>
  <cp:revision>1725</cp:revision>
  <cp:lastPrinted>2023-04-24T23:34:43Z</cp:lastPrinted>
  <dcterms:created xsi:type="dcterms:W3CDTF">2022-06-15T01:28:12Z</dcterms:created>
  <dcterms:modified xsi:type="dcterms:W3CDTF">2025-05-21T16:09:51Z</dcterms:modified>
</cp:coreProperties>
</file>